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78" r:id="rId2"/>
    <p:sldId id="288" r:id="rId3"/>
    <p:sldId id="260" r:id="rId4"/>
    <p:sldId id="258" r:id="rId5"/>
    <p:sldId id="494" r:id="rId6"/>
    <p:sldId id="293" r:id="rId7"/>
    <p:sldId id="368" r:id="rId8"/>
    <p:sldId id="509" r:id="rId9"/>
    <p:sldId id="294" r:id="rId10"/>
    <p:sldId id="367" r:id="rId11"/>
    <p:sldId id="370" r:id="rId12"/>
    <p:sldId id="510" r:id="rId13"/>
    <p:sldId id="511" r:id="rId14"/>
    <p:sldId id="538" r:id="rId15"/>
    <p:sldId id="504" r:id="rId16"/>
    <p:sldId id="528" r:id="rId17"/>
    <p:sldId id="527" r:id="rId18"/>
    <p:sldId id="279" r:id="rId19"/>
    <p:sldId id="438" r:id="rId20"/>
    <p:sldId id="532" r:id="rId21"/>
    <p:sldId id="536" r:id="rId22"/>
    <p:sldId id="523" r:id="rId23"/>
    <p:sldId id="476" r:id="rId24"/>
    <p:sldId id="512" r:id="rId25"/>
    <p:sldId id="406" r:id="rId26"/>
    <p:sldId id="493" r:id="rId27"/>
    <p:sldId id="501" r:id="rId28"/>
    <p:sldId id="443" r:id="rId29"/>
    <p:sldId id="442" r:id="rId30"/>
    <p:sldId id="485" r:id="rId31"/>
    <p:sldId id="486" r:id="rId32"/>
    <p:sldId id="539" r:id="rId33"/>
    <p:sldId id="518" r:id="rId34"/>
    <p:sldId id="502" r:id="rId35"/>
    <p:sldId id="519" r:id="rId36"/>
    <p:sldId id="520" r:id="rId37"/>
    <p:sldId id="524" r:id="rId38"/>
    <p:sldId id="407" r:id="rId39"/>
    <p:sldId id="521" r:id="rId40"/>
    <p:sldId id="507" r:id="rId41"/>
    <p:sldId id="525" r:id="rId42"/>
    <p:sldId id="474" r:id="rId43"/>
    <p:sldId id="542" r:id="rId44"/>
    <p:sldId id="537" r:id="rId45"/>
    <p:sldId id="475" r:id="rId46"/>
    <p:sldId id="529" r:id="rId47"/>
    <p:sldId id="530" r:id="rId48"/>
    <p:sldId id="531" r:id="rId49"/>
    <p:sldId id="540" r:id="rId50"/>
    <p:sldId id="543" r:id="rId51"/>
    <p:sldId id="487" r:id="rId52"/>
    <p:sldId id="526" r:id="rId53"/>
    <p:sldId id="464" r:id="rId54"/>
    <p:sldId id="534" r:id="rId55"/>
    <p:sldId id="508" r:id="rId56"/>
    <p:sldId id="445" r:id="rId57"/>
    <p:sldId id="450" r:id="rId58"/>
    <p:sldId id="535" r:id="rId59"/>
    <p:sldId id="541" r:id="rId60"/>
    <p:sldId id="544" r:id="rId61"/>
    <p:sldId id="491" r:id="rId62"/>
    <p:sldId id="489" r:id="rId63"/>
    <p:sldId id="299" r:id="rId64"/>
  </p:sldIdLst>
  <p:sldSz cx="9144000" cy="6858000" type="screen4x3"/>
  <p:notesSz cx="6735763" cy="9866313"/>
  <p:defaultTextStyle>
    <a:defPPr>
      <a:defRPr lang="hu-HU"/>
    </a:defPPr>
    <a:lvl1pPr algn="l" rtl="0" fontAlgn="base">
      <a:spcBef>
        <a:spcPct val="0"/>
      </a:spcBef>
      <a:spcAft>
        <a:spcPct val="0"/>
      </a:spcAft>
      <a:defRPr sz="2800" kern="1200">
        <a:solidFill>
          <a:schemeClr val="tx1"/>
        </a:solidFill>
        <a:latin typeface="Times New Roman" pitchFamily="18" charset="0"/>
        <a:ea typeface="+mn-ea"/>
        <a:cs typeface="Arial" charset="0"/>
      </a:defRPr>
    </a:lvl1pPr>
    <a:lvl2pPr marL="457200" algn="l" rtl="0" fontAlgn="base">
      <a:spcBef>
        <a:spcPct val="0"/>
      </a:spcBef>
      <a:spcAft>
        <a:spcPct val="0"/>
      </a:spcAft>
      <a:defRPr sz="2800" kern="1200">
        <a:solidFill>
          <a:schemeClr val="tx1"/>
        </a:solidFill>
        <a:latin typeface="Times New Roman" pitchFamily="18" charset="0"/>
        <a:ea typeface="+mn-ea"/>
        <a:cs typeface="Arial" charset="0"/>
      </a:defRPr>
    </a:lvl2pPr>
    <a:lvl3pPr marL="914400" algn="l" rtl="0" fontAlgn="base">
      <a:spcBef>
        <a:spcPct val="0"/>
      </a:spcBef>
      <a:spcAft>
        <a:spcPct val="0"/>
      </a:spcAft>
      <a:defRPr sz="2800" kern="1200">
        <a:solidFill>
          <a:schemeClr val="tx1"/>
        </a:solidFill>
        <a:latin typeface="Times New Roman" pitchFamily="18" charset="0"/>
        <a:ea typeface="+mn-ea"/>
        <a:cs typeface="Arial" charset="0"/>
      </a:defRPr>
    </a:lvl3pPr>
    <a:lvl4pPr marL="1371600" algn="l" rtl="0" fontAlgn="base">
      <a:spcBef>
        <a:spcPct val="0"/>
      </a:spcBef>
      <a:spcAft>
        <a:spcPct val="0"/>
      </a:spcAft>
      <a:defRPr sz="2800" kern="1200">
        <a:solidFill>
          <a:schemeClr val="tx1"/>
        </a:solidFill>
        <a:latin typeface="Times New Roman" pitchFamily="18" charset="0"/>
        <a:ea typeface="+mn-ea"/>
        <a:cs typeface="Arial" charset="0"/>
      </a:defRPr>
    </a:lvl4pPr>
    <a:lvl5pPr marL="1828800" algn="l" rtl="0" fontAlgn="base">
      <a:spcBef>
        <a:spcPct val="0"/>
      </a:spcBef>
      <a:spcAft>
        <a:spcPct val="0"/>
      </a:spcAft>
      <a:defRPr sz="2800" kern="1200">
        <a:solidFill>
          <a:schemeClr val="tx1"/>
        </a:solidFill>
        <a:latin typeface="Times New Roman" pitchFamily="18" charset="0"/>
        <a:ea typeface="+mn-ea"/>
        <a:cs typeface="Arial" charset="0"/>
      </a:defRPr>
    </a:lvl5pPr>
    <a:lvl6pPr marL="2286000" algn="l" defTabSz="914400" rtl="0" eaLnBrk="1" latinLnBrk="0" hangingPunct="1">
      <a:defRPr sz="2800" kern="1200">
        <a:solidFill>
          <a:schemeClr val="tx1"/>
        </a:solidFill>
        <a:latin typeface="Times New Roman" pitchFamily="18" charset="0"/>
        <a:ea typeface="+mn-ea"/>
        <a:cs typeface="Arial" charset="0"/>
      </a:defRPr>
    </a:lvl6pPr>
    <a:lvl7pPr marL="2743200" algn="l" defTabSz="914400" rtl="0" eaLnBrk="1" latinLnBrk="0" hangingPunct="1">
      <a:defRPr sz="2800" kern="1200">
        <a:solidFill>
          <a:schemeClr val="tx1"/>
        </a:solidFill>
        <a:latin typeface="Times New Roman" pitchFamily="18" charset="0"/>
        <a:ea typeface="+mn-ea"/>
        <a:cs typeface="Arial" charset="0"/>
      </a:defRPr>
    </a:lvl7pPr>
    <a:lvl8pPr marL="3200400" algn="l" defTabSz="914400" rtl="0" eaLnBrk="1" latinLnBrk="0" hangingPunct="1">
      <a:defRPr sz="2800" kern="1200">
        <a:solidFill>
          <a:schemeClr val="tx1"/>
        </a:solidFill>
        <a:latin typeface="Times New Roman" pitchFamily="18" charset="0"/>
        <a:ea typeface="+mn-ea"/>
        <a:cs typeface="Arial" charset="0"/>
      </a:defRPr>
    </a:lvl8pPr>
    <a:lvl9pPr marL="3657600" algn="l" defTabSz="914400" rtl="0" eaLnBrk="1" latinLnBrk="0" hangingPunct="1">
      <a:defRPr sz="2800" kern="1200">
        <a:solidFill>
          <a:schemeClr val="tx1"/>
        </a:solidFill>
        <a:latin typeface="Times New Roman" pitchFamily="18"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077" autoAdjust="0"/>
    <p:restoredTop sz="99640" autoAdjust="0"/>
  </p:normalViewPr>
  <p:slideViewPr>
    <p:cSldViewPr>
      <p:cViewPr varScale="1">
        <p:scale>
          <a:sx n="113" d="100"/>
          <a:sy n="113" d="100"/>
        </p:scale>
        <p:origin x="1152"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éter Czékus" userId="7fe57773ecab86c2" providerId="LiveId" clId="{FB543147-3B79-42AF-9EBD-1CCBC3D51258}"/>
    <pc:docChg chg="undo custSel addSld delSld modSld sldOrd">
      <pc:chgData name="Péter Czékus" userId="7fe57773ecab86c2" providerId="LiveId" clId="{FB543147-3B79-42AF-9EBD-1CCBC3D51258}" dt="2026-02-10T14:15:39.723" v="1882" actId="20577"/>
      <pc:docMkLst>
        <pc:docMk/>
      </pc:docMkLst>
      <pc:sldChg chg="modSp mod">
        <pc:chgData name="Péter Czékus" userId="7fe57773ecab86c2" providerId="LiveId" clId="{FB543147-3B79-42AF-9EBD-1CCBC3D51258}" dt="2026-02-10T14:14:56.910" v="1881"/>
        <pc:sldMkLst>
          <pc:docMk/>
          <pc:sldMk cId="3309059615" sldId="368"/>
        </pc:sldMkLst>
        <pc:spChg chg="mod">
          <ac:chgData name="Péter Czékus" userId="7fe57773ecab86c2" providerId="LiveId" clId="{FB543147-3B79-42AF-9EBD-1CCBC3D51258}" dt="2026-02-10T14:14:56.910" v="1881"/>
          <ac:spMkLst>
            <pc:docMk/>
            <pc:sldMk cId="3309059615" sldId="368"/>
            <ac:spMk id="3" creationId="{C20BCA30-C0ED-4718-8E1F-A3F04B97BDBD}"/>
          </ac:spMkLst>
        </pc:spChg>
      </pc:sldChg>
      <pc:sldChg chg="modSp mod">
        <pc:chgData name="Péter Czékus" userId="7fe57773ecab86c2" providerId="LiveId" clId="{FB543147-3B79-42AF-9EBD-1CCBC3D51258}" dt="2026-02-06T11:28:55.311" v="393" actId="403"/>
        <pc:sldMkLst>
          <pc:docMk/>
          <pc:sldMk cId="1755742013" sldId="370"/>
        </pc:sldMkLst>
        <pc:spChg chg="mod">
          <ac:chgData name="Péter Czékus" userId="7fe57773ecab86c2" providerId="LiveId" clId="{FB543147-3B79-42AF-9EBD-1CCBC3D51258}" dt="2026-02-06T11:28:55.311" v="393" actId="403"/>
          <ac:spMkLst>
            <pc:docMk/>
            <pc:sldMk cId="1755742013" sldId="370"/>
            <ac:spMk id="21506" creationId="{00000000-0000-0000-0000-000000000000}"/>
          </ac:spMkLst>
        </pc:spChg>
      </pc:sldChg>
      <pc:sldChg chg="modSp mod">
        <pc:chgData name="Péter Czékus" userId="7fe57773ecab86c2" providerId="LiveId" clId="{FB543147-3B79-42AF-9EBD-1CCBC3D51258}" dt="2026-02-06T14:52:03.113" v="1772" actId="6549"/>
        <pc:sldMkLst>
          <pc:docMk/>
          <pc:sldMk cId="1073545778" sldId="438"/>
        </pc:sldMkLst>
        <pc:spChg chg="mod">
          <ac:chgData name="Péter Czékus" userId="7fe57773ecab86c2" providerId="LiveId" clId="{FB543147-3B79-42AF-9EBD-1CCBC3D51258}" dt="2026-02-06T14:52:03.113" v="1772" actId="6549"/>
          <ac:spMkLst>
            <pc:docMk/>
            <pc:sldMk cId="1073545778" sldId="438"/>
            <ac:spMk id="3" creationId="{04541ECA-8364-4174-90CB-2BC0EC871645}"/>
          </ac:spMkLst>
        </pc:spChg>
      </pc:sldChg>
      <pc:sldChg chg="modSp mod">
        <pc:chgData name="Péter Czékus" userId="7fe57773ecab86c2" providerId="LiveId" clId="{FB543147-3B79-42AF-9EBD-1CCBC3D51258}" dt="2026-02-06T11:30:04.341" v="401" actId="400"/>
        <pc:sldMkLst>
          <pc:docMk/>
          <pc:sldMk cId="362714223" sldId="474"/>
        </pc:sldMkLst>
        <pc:spChg chg="mod">
          <ac:chgData name="Péter Czékus" userId="7fe57773ecab86c2" providerId="LiveId" clId="{FB543147-3B79-42AF-9EBD-1CCBC3D51258}" dt="2026-02-06T11:30:04.341" v="401" actId="400"/>
          <ac:spMkLst>
            <pc:docMk/>
            <pc:sldMk cId="362714223" sldId="474"/>
            <ac:spMk id="3" creationId="{96D4312F-FC55-A043-107D-FB3D4A851A6C}"/>
          </ac:spMkLst>
        </pc:spChg>
      </pc:sldChg>
      <pc:sldChg chg="modSp mod">
        <pc:chgData name="Péter Czékus" userId="7fe57773ecab86c2" providerId="LiveId" clId="{FB543147-3B79-42AF-9EBD-1CCBC3D51258}" dt="2026-02-10T14:15:39.723" v="1882" actId="20577"/>
        <pc:sldMkLst>
          <pc:docMk/>
          <pc:sldMk cId="436486229" sldId="476"/>
        </pc:sldMkLst>
        <pc:spChg chg="mod">
          <ac:chgData name="Péter Czékus" userId="7fe57773ecab86c2" providerId="LiveId" clId="{FB543147-3B79-42AF-9EBD-1CCBC3D51258}" dt="2026-02-10T14:15:39.723" v="1882" actId="20577"/>
          <ac:spMkLst>
            <pc:docMk/>
            <pc:sldMk cId="436486229" sldId="476"/>
            <ac:spMk id="3" creationId="{980E111E-8224-8B91-29D0-68B1C789878A}"/>
          </ac:spMkLst>
        </pc:spChg>
      </pc:sldChg>
      <pc:sldChg chg="modSp mod">
        <pc:chgData name="Péter Czékus" userId="7fe57773ecab86c2" providerId="LiveId" clId="{FB543147-3B79-42AF-9EBD-1CCBC3D51258}" dt="2026-02-06T15:37:22.625" v="1838" actId="20577"/>
        <pc:sldMkLst>
          <pc:docMk/>
          <pc:sldMk cId="2892081059" sldId="478"/>
        </pc:sldMkLst>
        <pc:spChg chg="mod">
          <ac:chgData name="Péter Czékus" userId="7fe57773ecab86c2" providerId="LiveId" clId="{FB543147-3B79-42AF-9EBD-1CCBC3D51258}" dt="2026-02-06T15:37:22.625" v="1838" actId="20577"/>
          <ac:spMkLst>
            <pc:docMk/>
            <pc:sldMk cId="2892081059" sldId="478"/>
            <ac:spMk id="14338" creationId="{47B9BAEF-91EC-23A3-462D-CCEC17FAEE8B}"/>
          </ac:spMkLst>
        </pc:spChg>
      </pc:sldChg>
      <pc:sldChg chg="modSp mod">
        <pc:chgData name="Péter Czékus" userId="7fe57773ecab86c2" providerId="LiveId" clId="{FB543147-3B79-42AF-9EBD-1CCBC3D51258}" dt="2026-02-06T12:01:56.822" v="1731" actId="207"/>
        <pc:sldMkLst>
          <pc:docMk/>
          <pc:sldMk cId="975929546" sldId="489"/>
        </pc:sldMkLst>
        <pc:spChg chg="mod">
          <ac:chgData name="Péter Czékus" userId="7fe57773ecab86c2" providerId="LiveId" clId="{FB543147-3B79-42AF-9EBD-1CCBC3D51258}" dt="2026-02-06T12:01:56.822" v="1731" actId="207"/>
          <ac:spMkLst>
            <pc:docMk/>
            <pc:sldMk cId="975929546" sldId="489"/>
            <ac:spMk id="3" creationId="{A8B948DF-C19A-F765-360B-381ADFBFE7F8}"/>
          </ac:spMkLst>
        </pc:spChg>
      </pc:sldChg>
      <pc:sldChg chg="modSp mod">
        <pc:chgData name="Péter Czékus" userId="7fe57773ecab86c2" providerId="LiveId" clId="{FB543147-3B79-42AF-9EBD-1CCBC3D51258}" dt="2026-02-06T11:29:15.310" v="394" actId="403"/>
        <pc:sldMkLst>
          <pc:docMk/>
          <pc:sldMk cId="1020672214" sldId="493"/>
        </pc:sldMkLst>
        <pc:spChg chg="mod">
          <ac:chgData name="Péter Czékus" userId="7fe57773ecab86c2" providerId="LiveId" clId="{FB543147-3B79-42AF-9EBD-1CCBC3D51258}" dt="2026-02-06T11:29:15.310" v="394" actId="403"/>
          <ac:spMkLst>
            <pc:docMk/>
            <pc:sldMk cId="1020672214" sldId="493"/>
            <ac:spMk id="3" creationId="{BE707332-5E3B-9C6F-244E-3389E30D8397}"/>
          </ac:spMkLst>
        </pc:spChg>
      </pc:sldChg>
      <pc:sldChg chg="modSp mod">
        <pc:chgData name="Péter Czékus" userId="7fe57773ecab86c2" providerId="LiveId" clId="{FB543147-3B79-42AF-9EBD-1CCBC3D51258}" dt="2026-02-06T11:28:35.436" v="391" actId="123"/>
        <pc:sldMkLst>
          <pc:docMk/>
          <pc:sldMk cId="2811624608" sldId="494"/>
        </pc:sldMkLst>
        <pc:spChg chg="mod">
          <ac:chgData name="Péter Czékus" userId="7fe57773ecab86c2" providerId="LiveId" clId="{FB543147-3B79-42AF-9EBD-1CCBC3D51258}" dt="2026-02-06T11:28:35.436" v="391" actId="123"/>
          <ac:spMkLst>
            <pc:docMk/>
            <pc:sldMk cId="2811624608" sldId="494"/>
            <ac:spMk id="3" creationId="{E79EA0E6-1020-503E-C893-21C53882C525}"/>
          </ac:spMkLst>
        </pc:spChg>
      </pc:sldChg>
      <pc:sldChg chg="modSp mod">
        <pc:chgData name="Péter Czékus" userId="7fe57773ecab86c2" providerId="LiveId" clId="{FB543147-3B79-42AF-9EBD-1CCBC3D51258}" dt="2026-02-06T14:54:38.465" v="1831" actId="20577"/>
        <pc:sldMkLst>
          <pc:docMk/>
          <pc:sldMk cId="3233293106" sldId="508"/>
        </pc:sldMkLst>
        <pc:spChg chg="mod">
          <ac:chgData name="Péter Czékus" userId="7fe57773ecab86c2" providerId="LiveId" clId="{FB543147-3B79-42AF-9EBD-1CCBC3D51258}" dt="2026-02-06T11:40:05.088" v="670" actId="20577"/>
          <ac:spMkLst>
            <pc:docMk/>
            <pc:sldMk cId="3233293106" sldId="508"/>
            <ac:spMk id="2" creationId="{0BFCBBF0-30F9-1246-2BBA-535E030F6610}"/>
          </ac:spMkLst>
        </pc:spChg>
        <pc:spChg chg="mod">
          <ac:chgData name="Péter Czékus" userId="7fe57773ecab86c2" providerId="LiveId" clId="{FB543147-3B79-42AF-9EBD-1CCBC3D51258}" dt="2026-02-06T14:54:38.465" v="1831" actId="20577"/>
          <ac:spMkLst>
            <pc:docMk/>
            <pc:sldMk cId="3233293106" sldId="508"/>
            <ac:spMk id="3" creationId="{E5671336-8C9A-7627-A497-C0C64F69E95F}"/>
          </ac:spMkLst>
        </pc:spChg>
      </pc:sldChg>
      <pc:sldChg chg="modSp mod">
        <pc:chgData name="Péter Czékus" userId="7fe57773ecab86c2" providerId="LiveId" clId="{FB543147-3B79-42AF-9EBD-1CCBC3D51258}" dt="2026-02-06T14:51:44.354" v="1771" actId="20577"/>
        <pc:sldMkLst>
          <pc:docMk/>
          <pc:sldMk cId="2539362869" sldId="511"/>
        </pc:sldMkLst>
        <pc:spChg chg="mod">
          <ac:chgData name="Péter Czékus" userId="7fe57773ecab86c2" providerId="LiveId" clId="{FB543147-3B79-42AF-9EBD-1CCBC3D51258}" dt="2026-02-06T14:51:44.354" v="1771" actId="20577"/>
          <ac:spMkLst>
            <pc:docMk/>
            <pc:sldMk cId="2539362869" sldId="511"/>
            <ac:spMk id="3" creationId="{1E9FFBA3-0B53-08C6-4CD9-7AE60DDD5FAF}"/>
          </ac:spMkLst>
        </pc:spChg>
      </pc:sldChg>
      <pc:sldChg chg="modSp mod">
        <pc:chgData name="Péter Czékus" userId="7fe57773ecab86c2" providerId="LiveId" clId="{FB543147-3B79-42AF-9EBD-1CCBC3D51258}" dt="2026-02-06T11:29:32.288" v="396" actId="403"/>
        <pc:sldMkLst>
          <pc:docMk/>
          <pc:sldMk cId="2359593503" sldId="518"/>
        </pc:sldMkLst>
        <pc:spChg chg="mod">
          <ac:chgData name="Péter Czékus" userId="7fe57773ecab86c2" providerId="LiveId" clId="{FB543147-3B79-42AF-9EBD-1CCBC3D51258}" dt="2026-02-06T11:29:32.288" v="396" actId="403"/>
          <ac:spMkLst>
            <pc:docMk/>
            <pc:sldMk cId="2359593503" sldId="518"/>
            <ac:spMk id="7" creationId="{CEEA5E0D-F0C6-DD01-D2B2-FE4FAA30938B}"/>
          </ac:spMkLst>
        </pc:spChg>
      </pc:sldChg>
      <pc:sldChg chg="modSp mod">
        <pc:chgData name="Péter Czékus" userId="7fe57773ecab86c2" providerId="LiveId" clId="{FB543147-3B79-42AF-9EBD-1CCBC3D51258}" dt="2026-02-06T11:29:37.875" v="397" actId="403"/>
        <pc:sldMkLst>
          <pc:docMk/>
          <pc:sldMk cId="615114085" sldId="519"/>
        </pc:sldMkLst>
        <pc:spChg chg="mod">
          <ac:chgData name="Péter Czékus" userId="7fe57773ecab86c2" providerId="LiveId" clId="{FB543147-3B79-42AF-9EBD-1CCBC3D51258}" dt="2026-02-06T11:29:37.875" v="397" actId="403"/>
          <ac:spMkLst>
            <pc:docMk/>
            <pc:sldMk cId="615114085" sldId="519"/>
            <ac:spMk id="7" creationId="{BEE187F6-AA1A-3FCF-2494-ECE8C3EAC9DF}"/>
          </ac:spMkLst>
        </pc:spChg>
      </pc:sldChg>
      <pc:sldChg chg="modSp mod">
        <pc:chgData name="Péter Czékus" userId="7fe57773ecab86c2" providerId="LiveId" clId="{FB543147-3B79-42AF-9EBD-1CCBC3D51258}" dt="2026-02-06T11:29:48.570" v="400" actId="403"/>
        <pc:sldMkLst>
          <pc:docMk/>
          <pc:sldMk cId="1061695447" sldId="524"/>
        </pc:sldMkLst>
        <pc:spChg chg="mod">
          <ac:chgData name="Péter Czékus" userId="7fe57773ecab86c2" providerId="LiveId" clId="{FB543147-3B79-42AF-9EBD-1CCBC3D51258}" dt="2026-02-06T11:29:48.570" v="400" actId="403"/>
          <ac:spMkLst>
            <pc:docMk/>
            <pc:sldMk cId="1061695447" sldId="524"/>
            <ac:spMk id="7" creationId="{118936F9-CBB3-1FE4-4E81-D2BCF031CC8D}"/>
          </ac:spMkLst>
        </pc:spChg>
      </pc:sldChg>
      <pc:sldChg chg="modSp mod">
        <pc:chgData name="Péter Czékus" userId="7fe57773ecab86c2" providerId="LiveId" clId="{FB543147-3B79-42AF-9EBD-1CCBC3D51258}" dt="2026-02-06T14:53:40.227" v="1822" actId="20577"/>
        <pc:sldMkLst>
          <pc:docMk/>
          <pc:sldMk cId="1838345067" sldId="530"/>
        </pc:sldMkLst>
        <pc:spChg chg="mod">
          <ac:chgData name="Péter Czékus" userId="7fe57773ecab86c2" providerId="LiveId" clId="{FB543147-3B79-42AF-9EBD-1CCBC3D51258}" dt="2026-02-06T14:53:40.227" v="1822" actId="20577"/>
          <ac:spMkLst>
            <pc:docMk/>
            <pc:sldMk cId="1838345067" sldId="530"/>
            <ac:spMk id="3" creationId="{F9E4095F-EA3D-EE62-2A9A-B2848B5EFFB8}"/>
          </ac:spMkLst>
        </pc:spChg>
      </pc:sldChg>
      <pc:sldChg chg="addSp delSp modSp new mod">
        <pc:chgData name="Péter Czékus" userId="7fe57773ecab86c2" providerId="LiveId" clId="{FB543147-3B79-42AF-9EBD-1CCBC3D51258}" dt="2026-02-06T11:39:28.086" v="645" actId="21"/>
        <pc:sldMkLst>
          <pc:docMk/>
          <pc:sldMk cId="879360444" sldId="540"/>
        </pc:sldMkLst>
        <pc:spChg chg="mod">
          <ac:chgData name="Péter Czékus" userId="7fe57773ecab86c2" providerId="LiveId" clId="{FB543147-3B79-42AF-9EBD-1CCBC3D51258}" dt="2026-02-06T11:34:08.970" v="451" actId="20577"/>
          <ac:spMkLst>
            <pc:docMk/>
            <pc:sldMk cId="879360444" sldId="540"/>
            <ac:spMk id="2" creationId="{3B8BE845-719E-5CA1-0848-204E0E46F88A}"/>
          </ac:spMkLst>
        </pc:spChg>
        <pc:spChg chg="mod">
          <ac:chgData name="Péter Czékus" userId="7fe57773ecab86c2" providerId="LiveId" clId="{FB543147-3B79-42AF-9EBD-1CCBC3D51258}" dt="2026-02-06T11:38:53.434" v="641" actId="20577"/>
          <ac:spMkLst>
            <pc:docMk/>
            <pc:sldMk cId="879360444" sldId="540"/>
            <ac:spMk id="3" creationId="{6992FD4A-BED9-E19A-2199-F9D0983797AD}"/>
          </ac:spMkLst>
        </pc:spChg>
      </pc:sldChg>
      <pc:sldChg chg="modSp add mod ord">
        <pc:chgData name="Péter Czékus" userId="7fe57773ecab86c2" providerId="LiveId" clId="{FB543147-3B79-42AF-9EBD-1CCBC3D51258}" dt="2026-02-06T14:55:18.209" v="1834" actId="20577"/>
        <pc:sldMkLst>
          <pc:docMk/>
          <pc:sldMk cId="433685694" sldId="541"/>
        </pc:sldMkLst>
        <pc:spChg chg="mod">
          <ac:chgData name="Péter Czékus" userId="7fe57773ecab86c2" providerId="LiveId" clId="{FB543147-3B79-42AF-9EBD-1CCBC3D51258}" dt="2026-02-06T11:50:01.875" v="1311" actId="1076"/>
          <ac:spMkLst>
            <pc:docMk/>
            <pc:sldMk cId="433685694" sldId="541"/>
            <ac:spMk id="2" creationId="{08E5E1DB-AA28-E434-28A4-552ACC0116AC}"/>
          </ac:spMkLst>
        </pc:spChg>
        <pc:spChg chg="mod">
          <ac:chgData name="Péter Czékus" userId="7fe57773ecab86c2" providerId="LiveId" clId="{FB543147-3B79-42AF-9EBD-1CCBC3D51258}" dt="2026-02-06T14:55:18.209" v="1834" actId="20577"/>
          <ac:spMkLst>
            <pc:docMk/>
            <pc:sldMk cId="433685694" sldId="541"/>
            <ac:spMk id="3" creationId="{3FA82A84-A085-6D7C-5147-F27A720D1715}"/>
          </ac:spMkLst>
        </pc:spChg>
      </pc:sldChg>
      <pc:sldChg chg="addSp modSp add mod">
        <pc:chgData name="Péter Czékus" userId="7fe57773ecab86c2" providerId="LiveId" clId="{FB543147-3B79-42AF-9EBD-1CCBC3D51258}" dt="2026-02-06T11:32:43.365" v="440" actId="1076"/>
        <pc:sldMkLst>
          <pc:docMk/>
          <pc:sldMk cId="2316310471" sldId="542"/>
        </pc:sldMkLst>
        <pc:spChg chg="ord">
          <ac:chgData name="Péter Czékus" userId="7fe57773ecab86c2" providerId="LiveId" clId="{FB543147-3B79-42AF-9EBD-1CCBC3D51258}" dt="2026-02-06T11:31:10.261" v="407" actId="171"/>
          <ac:spMkLst>
            <pc:docMk/>
            <pc:sldMk cId="2316310471" sldId="542"/>
            <ac:spMk id="2" creationId="{27957CFE-9C5A-781A-3404-7E19B3977E43}"/>
          </ac:spMkLst>
        </pc:spChg>
        <pc:spChg chg="ord">
          <ac:chgData name="Péter Czékus" userId="7fe57773ecab86c2" providerId="LiveId" clId="{FB543147-3B79-42AF-9EBD-1CCBC3D51258}" dt="2026-02-06T11:31:06.250" v="406" actId="167"/>
          <ac:spMkLst>
            <pc:docMk/>
            <pc:sldMk cId="2316310471" sldId="542"/>
            <ac:spMk id="3" creationId="{1B9DE286-9C89-B898-C5C4-B81BC58B2825}"/>
          </ac:spMkLst>
        </pc:spChg>
        <pc:spChg chg="add mod ord">
          <ac:chgData name="Péter Czékus" userId="7fe57773ecab86c2" providerId="LiveId" clId="{FB543147-3B79-42AF-9EBD-1CCBC3D51258}" dt="2026-02-06T11:30:55.930" v="405" actId="166"/>
          <ac:spMkLst>
            <pc:docMk/>
            <pc:sldMk cId="2316310471" sldId="542"/>
            <ac:spMk id="4" creationId="{B38B2677-5630-7FED-B2D9-7FA07B4BA05F}"/>
          </ac:spMkLst>
        </pc:spChg>
        <pc:spChg chg="add mod">
          <ac:chgData name="Péter Czékus" userId="7fe57773ecab86c2" providerId="LiveId" clId="{FB543147-3B79-42AF-9EBD-1CCBC3D51258}" dt="2026-02-06T11:32:43.365" v="440" actId="1076"/>
          <ac:spMkLst>
            <pc:docMk/>
            <pc:sldMk cId="2316310471" sldId="542"/>
            <ac:spMk id="5" creationId="{9FA29BAD-C50B-EA33-9FFE-5CE460EC2F6C}"/>
          </ac:spMkLst>
        </pc:spChg>
      </pc:sldChg>
      <pc:sldChg chg="addSp delSp modSp new mod">
        <pc:chgData name="Péter Czékus" userId="7fe57773ecab86c2" providerId="LiveId" clId="{FB543147-3B79-42AF-9EBD-1CCBC3D51258}" dt="2026-02-06T11:39:45.375" v="649" actId="1076"/>
        <pc:sldMkLst>
          <pc:docMk/>
          <pc:sldMk cId="3246936903" sldId="543"/>
        </pc:sldMkLst>
        <pc:picChg chg="add mod">
          <ac:chgData name="Péter Czékus" userId="7fe57773ecab86c2" providerId="LiveId" clId="{FB543147-3B79-42AF-9EBD-1CCBC3D51258}" dt="2026-02-06T11:39:45.375" v="649" actId="1076"/>
          <ac:picMkLst>
            <pc:docMk/>
            <pc:sldMk cId="3246936903" sldId="543"/>
            <ac:picMk id="5" creationId="{E00037A4-6E74-422A-1E4B-E80EAD805675}"/>
          </ac:picMkLst>
        </pc:picChg>
      </pc:sldChg>
      <pc:sldChg chg="addSp delSp modSp new mod">
        <pc:chgData name="Péter Czékus" userId="7fe57773ecab86c2" providerId="LiveId" clId="{FB543147-3B79-42AF-9EBD-1CCBC3D51258}" dt="2026-02-06T14:50:22.495" v="1741" actId="1076"/>
        <pc:sldMkLst>
          <pc:docMk/>
          <pc:sldMk cId="3639931993" sldId="544"/>
        </pc:sldMkLst>
        <pc:picChg chg="add mod">
          <ac:chgData name="Péter Czékus" userId="7fe57773ecab86c2" providerId="LiveId" clId="{FB543147-3B79-42AF-9EBD-1CCBC3D51258}" dt="2026-02-06T14:50:22.495" v="1741" actId="1076"/>
          <ac:picMkLst>
            <pc:docMk/>
            <pc:sldMk cId="3639931993" sldId="544"/>
            <ac:picMk id="7" creationId="{DF0C5172-BC4D-56EC-15AF-A8B2ABA081CB}"/>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685800" y="2130425"/>
            <a:ext cx="7772400" cy="1470025"/>
          </a:xfrm>
        </p:spPr>
        <p:txBody>
          <a:bodyPr/>
          <a:lstStyle/>
          <a:p>
            <a:r>
              <a:rPr lang="hu-HU"/>
              <a:t>Mintacím szerkesztése</a:t>
            </a:r>
          </a:p>
        </p:txBody>
      </p:sp>
      <p:sp>
        <p:nvSpPr>
          <p:cNvPr id="3" name="Alcím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hu-HU"/>
              <a:t>Alcím mintájának szerkesztése</a:t>
            </a:r>
          </a:p>
        </p:txBody>
      </p:sp>
      <p:sp>
        <p:nvSpPr>
          <p:cNvPr id="4" name="Rectangle 4"/>
          <p:cNvSpPr>
            <a:spLocks noGrp="1" noChangeArrowheads="1"/>
          </p:cNvSpPr>
          <p:nvPr>
            <p:ph type="dt" sz="half" idx="10"/>
          </p:nvPr>
        </p:nvSpPr>
        <p:spPr>
          <a:ln/>
        </p:spPr>
        <p:txBody>
          <a:bodyPr/>
          <a:lstStyle>
            <a:lvl1pPr>
              <a:defRPr/>
            </a:lvl1pPr>
          </a:lstStyle>
          <a:p>
            <a:pPr>
              <a:defRPr/>
            </a:pPr>
            <a:endParaRPr lang="hu-HU"/>
          </a:p>
        </p:txBody>
      </p:sp>
      <p:sp>
        <p:nvSpPr>
          <p:cNvPr id="5" name="Rectangle 5"/>
          <p:cNvSpPr>
            <a:spLocks noGrp="1" noChangeArrowheads="1"/>
          </p:cNvSpPr>
          <p:nvPr>
            <p:ph type="ftr" sz="quarter" idx="11"/>
          </p:nvPr>
        </p:nvSpPr>
        <p:spPr>
          <a:ln/>
        </p:spPr>
        <p:txBody>
          <a:bodyPr/>
          <a:lstStyle>
            <a:lvl1pPr>
              <a:defRPr/>
            </a:lvl1pPr>
          </a:lstStyle>
          <a:p>
            <a:pPr>
              <a:defRPr/>
            </a:pPr>
            <a:endParaRPr lang="hu-HU"/>
          </a:p>
        </p:txBody>
      </p:sp>
      <p:sp>
        <p:nvSpPr>
          <p:cNvPr id="6" name="Rectangle 6"/>
          <p:cNvSpPr>
            <a:spLocks noGrp="1" noChangeArrowheads="1"/>
          </p:cNvSpPr>
          <p:nvPr>
            <p:ph type="sldNum" sz="quarter" idx="12"/>
          </p:nvPr>
        </p:nvSpPr>
        <p:spPr>
          <a:ln/>
        </p:spPr>
        <p:txBody>
          <a:bodyPr/>
          <a:lstStyle>
            <a:lvl1pPr>
              <a:defRPr/>
            </a:lvl1pPr>
          </a:lstStyle>
          <a:p>
            <a:pPr>
              <a:defRPr/>
            </a:pPr>
            <a:fld id="{987397A3-96BC-42DB-9107-04E8D7186931}" type="slidenum">
              <a:rPr lang="hu-HU"/>
              <a:pPr>
                <a:defRPr/>
              </a:pPr>
              <a:t>‹#›</a:t>
            </a:fld>
            <a:endParaRPr lang="hu-H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a:t>Mintacím szerkesztése</a:t>
            </a:r>
          </a:p>
        </p:txBody>
      </p:sp>
      <p:sp>
        <p:nvSpPr>
          <p:cNvPr id="3" name="Tartalom helye 2"/>
          <p:cNvSpPr>
            <a:spLocks noGrp="1"/>
          </p:cNvSpPr>
          <p:nvPr>
            <p:ph idx="1"/>
          </p:nvPr>
        </p:nvSpPr>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Rectangle 4"/>
          <p:cNvSpPr>
            <a:spLocks noGrp="1" noChangeArrowheads="1"/>
          </p:cNvSpPr>
          <p:nvPr>
            <p:ph type="dt" sz="half" idx="10"/>
          </p:nvPr>
        </p:nvSpPr>
        <p:spPr>
          <a:ln/>
        </p:spPr>
        <p:txBody>
          <a:bodyPr/>
          <a:lstStyle>
            <a:lvl1pPr>
              <a:defRPr/>
            </a:lvl1pPr>
          </a:lstStyle>
          <a:p>
            <a:pPr>
              <a:defRPr/>
            </a:pPr>
            <a:endParaRPr lang="hu-HU"/>
          </a:p>
        </p:txBody>
      </p:sp>
      <p:sp>
        <p:nvSpPr>
          <p:cNvPr id="5" name="Rectangle 5"/>
          <p:cNvSpPr>
            <a:spLocks noGrp="1" noChangeArrowheads="1"/>
          </p:cNvSpPr>
          <p:nvPr>
            <p:ph type="ftr" sz="quarter" idx="11"/>
          </p:nvPr>
        </p:nvSpPr>
        <p:spPr>
          <a:ln/>
        </p:spPr>
        <p:txBody>
          <a:bodyPr/>
          <a:lstStyle>
            <a:lvl1pPr>
              <a:defRPr/>
            </a:lvl1pPr>
          </a:lstStyle>
          <a:p>
            <a:pPr>
              <a:defRPr/>
            </a:pPr>
            <a:endParaRPr lang="hu-HU"/>
          </a:p>
        </p:txBody>
      </p:sp>
      <p:sp>
        <p:nvSpPr>
          <p:cNvPr id="6" name="Rectangle 6"/>
          <p:cNvSpPr>
            <a:spLocks noGrp="1" noChangeArrowheads="1"/>
          </p:cNvSpPr>
          <p:nvPr>
            <p:ph type="sldNum" sz="quarter" idx="12"/>
          </p:nvPr>
        </p:nvSpPr>
        <p:spPr>
          <a:ln/>
        </p:spPr>
        <p:txBody>
          <a:bodyPr/>
          <a:lstStyle>
            <a:lvl1pPr>
              <a:defRPr/>
            </a:lvl1pPr>
          </a:lstStyle>
          <a:p>
            <a:pPr>
              <a:defRPr/>
            </a:pPr>
            <a:fld id="{1E8E523C-14EB-46E3-BF3B-8B6B1CADDCD8}" type="slidenum">
              <a:rPr lang="hu-HU"/>
              <a:pPr>
                <a:defRPr/>
              </a:pPr>
              <a:t>‹#›</a:t>
            </a:fld>
            <a:endParaRPr lang="hu-H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313" y="4406900"/>
            <a:ext cx="7772400" cy="1362075"/>
          </a:xfrm>
        </p:spPr>
        <p:txBody>
          <a:bodyPr anchor="t"/>
          <a:lstStyle>
            <a:lvl1pPr algn="l">
              <a:defRPr sz="4000" b="1" cap="all"/>
            </a:lvl1pPr>
          </a:lstStyle>
          <a:p>
            <a:r>
              <a:rPr lang="hu-HU"/>
              <a:t>Mintacím szerkesztése</a:t>
            </a:r>
          </a:p>
        </p:txBody>
      </p:sp>
      <p:sp>
        <p:nvSpPr>
          <p:cNvPr id="3" name="Szöveg hely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hu-HU"/>
              <a:t>Mintaszöveg szerkesztése</a:t>
            </a:r>
          </a:p>
        </p:txBody>
      </p:sp>
      <p:sp>
        <p:nvSpPr>
          <p:cNvPr id="4" name="Rectangle 4"/>
          <p:cNvSpPr>
            <a:spLocks noGrp="1" noChangeArrowheads="1"/>
          </p:cNvSpPr>
          <p:nvPr>
            <p:ph type="dt" sz="half" idx="10"/>
          </p:nvPr>
        </p:nvSpPr>
        <p:spPr>
          <a:ln/>
        </p:spPr>
        <p:txBody>
          <a:bodyPr/>
          <a:lstStyle>
            <a:lvl1pPr>
              <a:defRPr/>
            </a:lvl1pPr>
          </a:lstStyle>
          <a:p>
            <a:pPr>
              <a:defRPr/>
            </a:pPr>
            <a:endParaRPr lang="hu-HU"/>
          </a:p>
        </p:txBody>
      </p:sp>
      <p:sp>
        <p:nvSpPr>
          <p:cNvPr id="5" name="Rectangle 5"/>
          <p:cNvSpPr>
            <a:spLocks noGrp="1" noChangeArrowheads="1"/>
          </p:cNvSpPr>
          <p:nvPr>
            <p:ph type="ftr" sz="quarter" idx="11"/>
          </p:nvPr>
        </p:nvSpPr>
        <p:spPr>
          <a:ln/>
        </p:spPr>
        <p:txBody>
          <a:bodyPr/>
          <a:lstStyle>
            <a:lvl1pPr>
              <a:defRPr/>
            </a:lvl1pPr>
          </a:lstStyle>
          <a:p>
            <a:pPr>
              <a:defRPr/>
            </a:pPr>
            <a:endParaRPr lang="hu-HU"/>
          </a:p>
        </p:txBody>
      </p:sp>
      <p:sp>
        <p:nvSpPr>
          <p:cNvPr id="6" name="Rectangle 6"/>
          <p:cNvSpPr>
            <a:spLocks noGrp="1" noChangeArrowheads="1"/>
          </p:cNvSpPr>
          <p:nvPr>
            <p:ph type="sldNum" sz="quarter" idx="12"/>
          </p:nvPr>
        </p:nvSpPr>
        <p:spPr>
          <a:ln/>
        </p:spPr>
        <p:txBody>
          <a:bodyPr/>
          <a:lstStyle>
            <a:lvl1pPr>
              <a:defRPr/>
            </a:lvl1pPr>
          </a:lstStyle>
          <a:p>
            <a:pPr>
              <a:defRPr/>
            </a:pPr>
            <a:fld id="{399808DD-7BF8-44D9-AA19-6F752A2AF807}" type="slidenum">
              <a:rPr lang="hu-HU"/>
              <a:pPr>
                <a:defRPr/>
              </a:pPr>
              <a:t>‹#›</a:t>
            </a:fld>
            <a:endParaRPr lang="hu-H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a:t>Mintacím szerkesztése</a:t>
            </a:r>
          </a:p>
        </p:txBody>
      </p:sp>
      <p:sp>
        <p:nvSpPr>
          <p:cNvPr id="3" name="Tartalom helye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Tartalom helye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Rectangle 4"/>
          <p:cNvSpPr>
            <a:spLocks noGrp="1" noChangeArrowheads="1"/>
          </p:cNvSpPr>
          <p:nvPr>
            <p:ph type="dt" sz="half" idx="10"/>
          </p:nvPr>
        </p:nvSpPr>
        <p:spPr>
          <a:ln/>
        </p:spPr>
        <p:txBody>
          <a:bodyPr/>
          <a:lstStyle>
            <a:lvl1pPr>
              <a:defRPr/>
            </a:lvl1pPr>
          </a:lstStyle>
          <a:p>
            <a:pPr>
              <a:defRPr/>
            </a:pPr>
            <a:endParaRPr lang="hu-HU"/>
          </a:p>
        </p:txBody>
      </p:sp>
      <p:sp>
        <p:nvSpPr>
          <p:cNvPr id="6" name="Rectangle 5"/>
          <p:cNvSpPr>
            <a:spLocks noGrp="1" noChangeArrowheads="1"/>
          </p:cNvSpPr>
          <p:nvPr>
            <p:ph type="ftr" sz="quarter" idx="11"/>
          </p:nvPr>
        </p:nvSpPr>
        <p:spPr>
          <a:ln/>
        </p:spPr>
        <p:txBody>
          <a:bodyPr/>
          <a:lstStyle>
            <a:lvl1pPr>
              <a:defRPr/>
            </a:lvl1pPr>
          </a:lstStyle>
          <a:p>
            <a:pPr>
              <a:defRPr/>
            </a:pPr>
            <a:endParaRPr lang="hu-HU"/>
          </a:p>
        </p:txBody>
      </p:sp>
      <p:sp>
        <p:nvSpPr>
          <p:cNvPr id="7" name="Rectangle 6"/>
          <p:cNvSpPr>
            <a:spLocks noGrp="1" noChangeArrowheads="1"/>
          </p:cNvSpPr>
          <p:nvPr>
            <p:ph type="sldNum" sz="quarter" idx="12"/>
          </p:nvPr>
        </p:nvSpPr>
        <p:spPr>
          <a:ln/>
        </p:spPr>
        <p:txBody>
          <a:bodyPr/>
          <a:lstStyle>
            <a:lvl1pPr>
              <a:defRPr/>
            </a:lvl1pPr>
          </a:lstStyle>
          <a:p>
            <a:pPr>
              <a:defRPr/>
            </a:pPr>
            <a:fld id="{3C35C287-82B3-4ECF-800D-B4E4D884E20F}" type="slidenum">
              <a:rPr lang="hu-HU"/>
              <a:pPr>
                <a:defRPr/>
              </a:pPr>
              <a:t>‹#›</a:t>
            </a:fld>
            <a:endParaRPr lang="hu-H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lvl1pPr>
              <a:defRPr/>
            </a:lvl1pPr>
          </a:lstStyle>
          <a:p>
            <a:r>
              <a:rPr lang="hu-HU"/>
              <a:t>Mintacím szerkesztése</a:t>
            </a:r>
          </a:p>
        </p:txBody>
      </p:sp>
      <p:sp>
        <p:nvSpPr>
          <p:cNvPr id="3" name="Szöveg hely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4" name="Tartalom helye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Szöveg hely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6" name="Tartalom helye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7" name="Rectangle 4"/>
          <p:cNvSpPr>
            <a:spLocks noGrp="1" noChangeArrowheads="1"/>
          </p:cNvSpPr>
          <p:nvPr>
            <p:ph type="dt" sz="half" idx="10"/>
          </p:nvPr>
        </p:nvSpPr>
        <p:spPr>
          <a:ln/>
        </p:spPr>
        <p:txBody>
          <a:bodyPr/>
          <a:lstStyle>
            <a:lvl1pPr>
              <a:defRPr/>
            </a:lvl1pPr>
          </a:lstStyle>
          <a:p>
            <a:pPr>
              <a:defRPr/>
            </a:pPr>
            <a:endParaRPr lang="hu-HU"/>
          </a:p>
        </p:txBody>
      </p:sp>
      <p:sp>
        <p:nvSpPr>
          <p:cNvPr id="8" name="Rectangle 5"/>
          <p:cNvSpPr>
            <a:spLocks noGrp="1" noChangeArrowheads="1"/>
          </p:cNvSpPr>
          <p:nvPr>
            <p:ph type="ftr" sz="quarter" idx="11"/>
          </p:nvPr>
        </p:nvSpPr>
        <p:spPr>
          <a:ln/>
        </p:spPr>
        <p:txBody>
          <a:bodyPr/>
          <a:lstStyle>
            <a:lvl1pPr>
              <a:defRPr/>
            </a:lvl1pPr>
          </a:lstStyle>
          <a:p>
            <a:pPr>
              <a:defRPr/>
            </a:pPr>
            <a:endParaRPr lang="hu-HU"/>
          </a:p>
        </p:txBody>
      </p:sp>
      <p:sp>
        <p:nvSpPr>
          <p:cNvPr id="9" name="Rectangle 6"/>
          <p:cNvSpPr>
            <a:spLocks noGrp="1" noChangeArrowheads="1"/>
          </p:cNvSpPr>
          <p:nvPr>
            <p:ph type="sldNum" sz="quarter" idx="12"/>
          </p:nvPr>
        </p:nvSpPr>
        <p:spPr>
          <a:ln/>
        </p:spPr>
        <p:txBody>
          <a:bodyPr/>
          <a:lstStyle>
            <a:lvl1pPr>
              <a:defRPr/>
            </a:lvl1pPr>
          </a:lstStyle>
          <a:p>
            <a:pPr>
              <a:defRPr/>
            </a:pPr>
            <a:fld id="{2B5A9D35-DA2D-401C-8FCE-0B9D081C71B6}" type="slidenum">
              <a:rPr lang="hu-HU"/>
              <a:pPr>
                <a:defRPr/>
              </a:pPr>
              <a:t>‹#›</a:t>
            </a:fld>
            <a:endParaRPr lang="hu-H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a:t>Mintacím szerkesztése</a:t>
            </a:r>
          </a:p>
        </p:txBody>
      </p:sp>
      <p:sp>
        <p:nvSpPr>
          <p:cNvPr id="3" name="Rectangle 4"/>
          <p:cNvSpPr>
            <a:spLocks noGrp="1" noChangeArrowheads="1"/>
          </p:cNvSpPr>
          <p:nvPr>
            <p:ph type="dt" sz="half" idx="10"/>
          </p:nvPr>
        </p:nvSpPr>
        <p:spPr>
          <a:ln/>
        </p:spPr>
        <p:txBody>
          <a:bodyPr/>
          <a:lstStyle>
            <a:lvl1pPr>
              <a:defRPr/>
            </a:lvl1pPr>
          </a:lstStyle>
          <a:p>
            <a:pPr>
              <a:defRPr/>
            </a:pPr>
            <a:endParaRPr lang="hu-HU"/>
          </a:p>
        </p:txBody>
      </p:sp>
      <p:sp>
        <p:nvSpPr>
          <p:cNvPr id="4" name="Rectangle 5"/>
          <p:cNvSpPr>
            <a:spLocks noGrp="1" noChangeArrowheads="1"/>
          </p:cNvSpPr>
          <p:nvPr>
            <p:ph type="ftr" sz="quarter" idx="11"/>
          </p:nvPr>
        </p:nvSpPr>
        <p:spPr>
          <a:ln/>
        </p:spPr>
        <p:txBody>
          <a:bodyPr/>
          <a:lstStyle>
            <a:lvl1pPr>
              <a:defRPr/>
            </a:lvl1pPr>
          </a:lstStyle>
          <a:p>
            <a:pPr>
              <a:defRPr/>
            </a:pPr>
            <a:endParaRPr lang="hu-HU"/>
          </a:p>
        </p:txBody>
      </p:sp>
      <p:sp>
        <p:nvSpPr>
          <p:cNvPr id="5" name="Rectangle 6"/>
          <p:cNvSpPr>
            <a:spLocks noGrp="1" noChangeArrowheads="1"/>
          </p:cNvSpPr>
          <p:nvPr>
            <p:ph type="sldNum" sz="quarter" idx="12"/>
          </p:nvPr>
        </p:nvSpPr>
        <p:spPr>
          <a:ln/>
        </p:spPr>
        <p:txBody>
          <a:bodyPr/>
          <a:lstStyle>
            <a:lvl1pPr>
              <a:defRPr/>
            </a:lvl1pPr>
          </a:lstStyle>
          <a:p>
            <a:pPr>
              <a:defRPr/>
            </a:pPr>
            <a:fld id="{D2AAC50E-8B7F-4D9C-9B86-1E4938806DDE}" type="slidenum">
              <a:rPr lang="hu-HU"/>
              <a:pPr>
                <a:defRPr/>
              </a:pPr>
              <a:t>‹#›</a:t>
            </a:fld>
            <a:endParaRPr lang="hu-H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hu-HU"/>
          </a:p>
        </p:txBody>
      </p:sp>
      <p:sp>
        <p:nvSpPr>
          <p:cNvPr id="3" name="Rectangle 5"/>
          <p:cNvSpPr>
            <a:spLocks noGrp="1" noChangeArrowheads="1"/>
          </p:cNvSpPr>
          <p:nvPr>
            <p:ph type="ftr" sz="quarter" idx="11"/>
          </p:nvPr>
        </p:nvSpPr>
        <p:spPr>
          <a:ln/>
        </p:spPr>
        <p:txBody>
          <a:bodyPr/>
          <a:lstStyle>
            <a:lvl1pPr>
              <a:defRPr/>
            </a:lvl1pPr>
          </a:lstStyle>
          <a:p>
            <a:pPr>
              <a:defRPr/>
            </a:pPr>
            <a:endParaRPr lang="hu-HU"/>
          </a:p>
        </p:txBody>
      </p:sp>
      <p:sp>
        <p:nvSpPr>
          <p:cNvPr id="4" name="Rectangle 6"/>
          <p:cNvSpPr>
            <a:spLocks noGrp="1" noChangeArrowheads="1"/>
          </p:cNvSpPr>
          <p:nvPr>
            <p:ph type="sldNum" sz="quarter" idx="12"/>
          </p:nvPr>
        </p:nvSpPr>
        <p:spPr>
          <a:ln/>
        </p:spPr>
        <p:txBody>
          <a:bodyPr/>
          <a:lstStyle>
            <a:lvl1pPr>
              <a:defRPr/>
            </a:lvl1pPr>
          </a:lstStyle>
          <a:p>
            <a:pPr>
              <a:defRPr/>
            </a:pPr>
            <a:fld id="{10FFB301-8086-4B90-8B4A-8DDB7E21BB79}" type="slidenum">
              <a:rPr lang="hu-HU"/>
              <a:pPr>
                <a:defRPr/>
              </a:pPr>
              <a:t>‹#›</a:t>
            </a:fld>
            <a:endParaRPr lang="hu-H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457200" y="273050"/>
            <a:ext cx="3008313" cy="1162050"/>
          </a:xfrm>
        </p:spPr>
        <p:txBody>
          <a:bodyPr anchor="b"/>
          <a:lstStyle>
            <a:lvl1pPr algn="l">
              <a:defRPr sz="2000" b="1"/>
            </a:lvl1pPr>
          </a:lstStyle>
          <a:p>
            <a:r>
              <a:rPr lang="hu-HU"/>
              <a:t>Mintacím szerkesztése</a:t>
            </a:r>
          </a:p>
        </p:txBody>
      </p:sp>
      <p:sp>
        <p:nvSpPr>
          <p:cNvPr id="3" name="Tartalom helye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Szöveg hely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a:t>Mintaszöveg szerkesztése</a:t>
            </a:r>
          </a:p>
        </p:txBody>
      </p:sp>
      <p:sp>
        <p:nvSpPr>
          <p:cNvPr id="5" name="Rectangle 4"/>
          <p:cNvSpPr>
            <a:spLocks noGrp="1" noChangeArrowheads="1"/>
          </p:cNvSpPr>
          <p:nvPr>
            <p:ph type="dt" sz="half" idx="10"/>
          </p:nvPr>
        </p:nvSpPr>
        <p:spPr>
          <a:ln/>
        </p:spPr>
        <p:txBody>
          <a:bodyPr/>
          <a:lstStyle>
            <a:lvl1pPr>
              <a:defRPr/>
            </a:lvl1pPr>
          </a:lstStyle>
          <a:p>
            <a:pPr>
              <a:defRPr/>
            </a:pPr>
            <a:endParaRPr lang="hu-HU"/>
          </a:p>
        </p:txBody>
      </p:sp>
      <p:sp>
        <p:nvSpPr>
          <p:cNvPr id="6" name="Rectangle 5"/>
          <p:cNvSpPr>
            <a:spLocks noGrp="1" noChangeArrowheads="1"/>
          </p:cNvSpPr>
          <p:nvPr>
            <p:ph type="ftr" sz="quarter" idx="11"/>
          </p:nvPr>
        </p:nvSpPr>
        <p:spPr>
          <a:ln/>
        </p:spPr>
        <p:txBody>
          <a:bodyPr/>
          <a:lstStyle>
            <a:lvl1pPr>
              <a:defRPr/>
            </a:lvl1pPr>
          </a:lstStyle>
          <a:p>
            <a:pPr>
              <a:defRPr/>
            </a:pPr>
            <a:endParaRPr lang="hu-HU"/>
          </a:p>
        </p:txBody>
      </p:sp>
      <p:sp>
        <p:nvSpPr>
          <p:cNvPr id="7" name="Rectangle 6"/>
          <p:cNvSpPr>
            <a:spLocks noGrp="1" noChangeArrowheads="1"/>
          </p:cNvSpPr>
          <p:nvPr>
            <p:ph type="sldNum" sz="quarter" idx="12"/>
          </p:nvPr>
        </p:nvSpPr>
        <p:spPr>
          <a:ln/>
        </p:spPr>
        <p:txBody>
          <a:bodyPr/>
          <a:lstStyle>
            <a:lvl1pPr>
              <a:defRPr/>
            </a:lvl1pPr>
          </a:lstStyle>
          <a:p>
            <a:pPr>
              <a:defRPr/>
            </a:pPr>
            <a:fld id="{5D8E8A10-0C93-4E21-B326-20435469A442}" type="slidenum">
              <a:rPr lang="hu-HU"/>
              <a:pPr>
                <a:defRPr/>
              </a:pPr>
              <a:t>‹#›</a:t>
            </a:fld>
            <a:endParaRPr lang="hu-H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1792288" y="4800600"/>
            <a:ext cx="5486400" cy="566738"/>
          </a:xfrm>
        </p:spPr>
        <p:txBody>
          <a:bodyPr anchor="b"/>
          <a:lstStyle>
            <a:lvl1pPr algn="l">
              <a:defRPr sz="2000" b="1"/>
            </a:lvl1pPr>
          </a:lstStyle>
          <a:p>
            <a:r>
              <a:rPr lang="hu-HU"/>
              <a:t>Mintacím szerkesztése</a:t>
            </a:r>
          </a:p>
        </p:txBody>
      </p:sp>
      <p:sp>
        <p:nvSpPr>
          <p:cNvPr id="3" name="Kép hely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u-HU" noProof="0"/>
          </a:p>
        </p:txBody>
      </p:sp>
      <p:sp>
        <p:nvSpPr>
          <p:cNvPr id="4" name="Szöveg hely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a:t>Mintaszöveg szerkesztése</a:t>
            </a:r>
          </a:p>
        </p:txBody>
      </p:sp>
      <p:sp>
        <p:nvSpPr>
          <p:cNvPr id="5" name="Rectangle 4"/>
          <p:cNvSpPr>
            <a:spLocks noGrp="1" noChangeArrowheads="1"/>
          </p:cNvSpPr>
          <p:nvPr>
            <p:ph type="dt" sz="half" idx="10"/>
          </p:nvPr>
        </p:nvSpPr>
        <p:spPr>
          <a:ln/>
        </p:spPr>
        <p:txBody>
          <a:bodyPr/>
          <a:lstStyle>
            <a:lvl1pPr>
              <a:defRPr/>
            </a:lvl1pPr>
          </a:lstStyle>
          <a:p>
            <a:pPr>
              <a:defRPr/>
            </a:pPr>
            <a:endParaRPr lang="hu-HU"/>
          </a:p>
        </p:txBody>
      </p:sp>
      <p:sp>
        <p:nvSpPr>
          <p:cNvPr id="6" name="Rectangle 5"/>
          <p:cNvSpPr>
            <a:spLocks noGrp="1" noChangeArrowheads="1"/>
          </p:cNvSpPr>
          <p:nvPr>
            <p:ph type="ftr" sz="quarter" idx="11"/>
          </p:nvPr>
        </p:nvSpPr>
        <p:spPr>
          <a:ln/>
        </p:spPr>
        <p:txBody>
          <a:bodyPr/>
          <a:lstStyle>
            <a:lvl1pPr>
              <a:defRPr/>
            </a:lvl1pPr>
          </a:lstStyle>
          <a:p>
            <a:pPr>
              <a:defRPr/>
            </a:pPr>
            <a:endParaRPr lang="hu-HU"/>
          </a:p>
        </p:txBody>
      </p:sp>
      <p:sp>
        <p:nvSpPr>
          <p:cNvPr id="7" name="Rectangle 6"/>
          <p:cNvSpPr>
            <a:spLocks noGrp="1" noChangeArrowheads="1"/>
          </p:cNvSpPr>
          <p:nvPr>
            <p:ph type="sldNum" sz="quarter" idx="12"/>
          </p:nvPr>
        </p:nvSpPr>
        <p:spPr>
          <a:ln/>
        </p:spPr>
        <p:txBody>
          <a:bodyPr/>
          <a:lstStyle>
            <a:lvl1pPr>
              <a:defRPr/>
            </a:lvl1pPr>
          </a:lstStyle>
          <a:p>
            <a:pPr>
              <a:defRPr/>
            </a:pPr>
            <a:fld id="{C5BAFB8D-AF03-4C83-9DA7-BD9E25B380E0}" type="slidenum">
              <a:rPr lang="hu-HU"/>
              <a:pPr>
                <a:defRPr/>
              </a:pPr>
              <a:t>‹#›</a:t>
            </a:fld>
            <a:endParaRPr lang="hu-H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a:t>Mintacím szerkesztése</a:t>
            </a:r>
          </a:p>
        </p:txBody>
      </p:sp>
      <p:sp>
        <p:nvSpPr>
          <p:cNvPr id="3" name="Függőleges szöveg helye 2"/>
          <p:cNvSpPr>
            <a:spLocks noGrp="1"/>
          </p:cNvSpPr>
          <p:nvPr>
            <p:ph type="body" orient="vert" idx="1"/>
          </p:nvPr>
        </p:nvSpPr>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Rectangle 4"/>
          <p:cNvSpPr>
            <a:spLocks noGrp="1" noChangeArrowheads="1"/>
          </p:cNvSpPr>
          <p:nvPr>
            <p:ph type="dt" sz="half" idx="10"/>
          </p:nvPr>
        </p:nvSpPr>
        <p:spPr>
          <a:ln/>
        </p:spPr>
        <p:txBody>
          <a:bodyPr/>
          <a:lstStyle>
            <a:lvl1pPr>
              <a:defRPr/>
            </a:lvl1pPr>
          </a:lstStyle>
          <a:p>
            <a:pPr>
              <a:defRPr/>
            </a:pPr>
            <a:endParaRPr lang="hu-HU"/>
          </a:p>
        </p:txBody>
      </p:sp>
      <p:sp>
        <p:nvSpPr>
          <p:cNvPr id="5" name="Rectangle 5"/>
          <p:cNvSpPr>
            <a:spLocks noGrp="1" noChangeArrowheads="1"/>
          </p:cNvSpPr>
          <p:nvPr>
            <p:ph type="ftr" sz="quarter" idx="11"/>
          </p:nvPr>
        </p:nvSpPr>
        <p:spPr>
          <a:ln/>
        </p:spPr>
        <p:txBody>
          <a:bodyPr/>
          <a:lstStyle>
            <a:lvl1pPr>
              <a:defRPr/>
            </a:lvl1pPr>
          </a:lstStyle>
          <a:p>
            <a:pPr>
              <a:defRPr/>
            </a:pPr>
            <a:endParaRPr lang="hu-HU"/>
          </a:p>
        </p:txBody>
      </p:sp>
      <p:sp>
        <p:nvSpPr>
          <p:cNvPr id="6" name="Rectangle 6"/>
          <p:cNvSpPr>
            <a:spLocks noGrp="1" noChangeArrowheads="1"/>
          </p:cNvSpPr>
          <p:nvPr>
            <p:ph type="sldNum" sz="quarter" idx="12"/>
          </p:nvPr>
        </p:nvSpPr>
        <p:spPr>
          <a:ln/>
        </p:spPr>
        <p:txBody>
          <a:bodyPr/>
          <a:lstStyle>
            <a:lvl1pPr>
              <a:defRPr/>
            </a:lvl1pPr>
          </a:lstStyle>
          <a:p>
            <a:pPr>
              <a:defRPr/>
            </a:pPr>
            <a:fld id="{93BA9FCC-64BF-41E5-BB14-283FFAD9165A}" type="slidenum">
              <a:rPr lang="hu-HU"/>
              <a:pPr>
                <a:defRPr/>
              </a:pPr>
              <a:t>‹#›</a:t>
            </a:fld>
            <a:endParaRPr lang="hu-H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629400" y="274638"/>
            <a:ext cx="2057400" cy="5851525"/>
          </a:xfrm>
        </p:spPr>
        <p:txBody>
          <a:bodyPr vert="eaVert"/>
          <a:lstStyle/>
          <a:p>
            <a:r>
              <a:rPr lang="hu-HU"/>
              <a:t>Mintacím szerkesztése</a:t>
            </a:r>
          </a:p>
        </p:txBody>
      </p:sp>
      <p:sp>
        <p:nvSpPr>
          <p:cNvPr id="3" name="Függőleges szöveg helye 2"/>
          <p:cNvSpPr>
            <a:spLocks noGrp="1"/>
          </p:cNvSpPr>
          <p:nvPr>
            <p:ph type="body" orient="vert" idx="1"/>
          </p:nvPr>
        </p:nvSpPr>
        <p:spPr>
          <a:xfrm>
            <a:off x="457200" y="274638"/>
            <a:ext cx="6019800" cy="5851525"/>
          </a:xfrm>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Rectangle 4"/>
          <p:cNvSpPr>
            <a:spLocks noGrp="1" noChangeArrowheads="1"/>
          </p:cNvSpPr>
          <p:nvPr>
            <p:ph type="dt" sz="half" idx="10"/>
          </p:nvPr>
        </p:nvSpPr>
        <p:spPr>
          <a:ln/>
        </p:spPr>
        <p:txBody>
          <a:bodyPr/>
          <a:lstStyle>
            <a:lvl1pPr>
              <a:defRPr/>
            </a:lvl1pPr>
          </a:lstStyle>
          <a:p>
            <a:pPr>
              <a:defRPr/>
            </a:pPr>
            <a:endParaRPr lang="hu-HU"/>
          </a:p>
        </p:txBody>
      </p:sp>
      <p:sp>
        <p:nvSpPr>
          <p:cNvPr id="5" name="Rectangle 5"/>
          <p:cNvSpPr>
            <a:spLocks noGrp="1" noChangeArrowheads="1"/>
          </p:cNvSpPr>
          <p:nvPr>
            <p:ph type="ftr" sz="quarter" idx="11"/>
          </p:nvPr>
        </p:nvSpPr>
        <p:spPr>
          <a:ln/>
        </p:spPr>
        <p:txBody>
          <a:bodyPr/>
          <a:lstStyle>
            <a:lvl1pPr>
              <a:defRPr/>
            </a:lvl1pPr>
          </a:lstStyle>
          <a:p>
            <a:pPr>
              <a:defRPr/>
            </a:pPr>
            <a:endParaRPr lang="hu-HU"/>
          </a:p>
        </p:txBody>
      </p:sp>
      <p:sp>
        <p:nvSpPr>
          <p:cNvPr id="6" name="Rectangle 6"/>
          <p:cNvSpPr>
            <a:spLocks noGrp="1" noChangeArrowheads="1"/>
          </p:cNvSpPr>
          <p:nvPr>
            <p:ph type="sldNum" sz="quarter" idx="12"/>
          </p:nvPr>
        </p:nvSpPr>
        <p:spPr>
          <a:ln/>
        </p:spPr>
        <p:txBody>
          <a:bodyPr/>
          <a:lstStyle>
            <a:lvl1pPr>
              <a:defRPr/>
            </a:lvl1pPr>
          </a:lstStyle>
          <a:p>
            <a:pPr>
              <a:defRPr/>
            </a:pPr>
            <a:fld id="{FAF95791-69B9-4359-8F13-439F659013AC}" type="slidenum">
              <a:rPr lang="hu-HU"/>
              <a:pPr>
                <a:defRPr/>
              </a:pPr>
              <a:t>‹#›</a:t>
            </a:fld>
            <a:endParaRPr lang="hu-H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Cím, szöveg és tartalom">
    <p:spTree>
      <p:nvGrpSpPr>
        <p:cNvPr id="1" name=""/>
        <p:cNvGrpSpPr/>
        <p:nvPr/>
      </p:nvGrpSpPr>
      <p:grpSpPr>
        <a:xfrm>
          <a:off x="0" y="0"/>
          <a:ext cx="0" cy="0"/>
          <a:chOff x="0" y="0"/>
          <a:chExt cx="0" cy="0"/>
        </a:xfrm>
      </p:grpSpPr>
      <p:sp>
        <p:nvSpPr>
          <p:cNvPr id="2" name="Cím 1"/>
          <p:cNvSpPr>
            <a:spLocks noGrp="1"/>
          </p:cNvSpPr>
          <p:nvPr>
            <p:ph type="title"/>
          </p:nvPr>
        </p:nvSpPr>
        <p:spPr>
          <a:xfrm>
            <a:off x="457200" y="274638"/>
            <a:ext cx="8229600" cy="1143000"/>
          </a:xfrm>
        </p:spPr>
        <p:txBody>
          <a:bodyPr/>
          <a:lstStyle/>
          <a:p>
            <a:r>
              <a:rPr lang="hu-HU"/>
              <a:t>Mintacím szerkesztése</a:t>
            </a:r>
          </a:p>
        </p:txBody>
      </p:sp>
      <p:sp>
        <p:nvSpPr>
          <p:cNvPr id="3" name="Szöveg helye 2"/>
          <p:cNvSpPr>
            <a:spLocks noGrp="1"/>
          </p:cNvSpPr>
          <p:nvPr>
            <p:ph type="body" sz="half" idx="1"/>
          </p:nvPr>
        </p:nvSpPr>
        <p:spPr>
          <a:xfrm>
            <a:off x="457200" y="1600200"/>
            <a:ext cx="4038600" cy="4525963"/>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Tartalom helye 3"/>
          <p:cNvSpPr>
            <a:spLocks noGrp="1"/>
          </p:cNvSpPr>
          <p:nvPr>
            <p:ph sz="half" idx="2"/>
          </p:nvPr>
        </p:nvSpPr>
        <p:spPr>
          <a:xfrm>
            <a:off x="4648200" y="1600200"/>
            <a:ext cx="4038600" cy="4525963"/>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Rectangle 4"/>
          <p:cNvSpPr>
            <a:spLocks noGrp="1" noChangeArrowheads="1"/>
          </p:cNvSpPr>
          <p:nvPr>
            <p:ph type="dt" sz="half" idx="10"/>
          </p:nvPr>
        </p:nvSpPr>
        <p:spPr>
          <a:ln/>
        </p:spPr>
        <p:txBody>
          <a:bodyPr/>
          <a:lstStyle>
            <a:lvl1pPr>
              <a:defRPr/>
            </a:lvl1pPr>
          </a:lstStyle>
          <a:p>
            <a:pPr>
              <a:defRPr/>
            </a:pPr>
            <a:endParaRPr lang="hu-HU"/>
          </a:p>
        </p:txBody>
      </p:sp>
      <p:sp>
        <p:nvSpPr>
          <p:cNvPr id="6" name="Rectangle 5"/>
          <p:cNvSpPr>
            <a:spLocks noGrp="1" noChangeArrowheads="1"/>
          </p:cNvSpPr>
          <p:nvPr>
            <p:ph type="ftr" sz="quarter" idx="11"/>
          </p:nvPr>
        </p:nvSpPr>
        <p:spPr>
          <a:ln/>
        </p:spPr>
        <p:txBody>
          <a:bodyPr/>
          <a:lstStyle>
            <a:lvl1pPr>
              <a:defRPr/>
            </a:lvl1pPr>
          </a:lstStyle>
          <a:p>
            <a:pPr>
              <a:defRPr/>
            </a:pPr>
            <a:endParaRPr lang="hu-HU"/>
          </a:p>
        </p:txBody>
      </p:sp>
      <p:sp>
        <p:nvSpPr>
          <p:cNvPr id="7" name="Rectangle 6"/>
          <p:cNvSpPr>
            <a:spLocks noGrp="1" noChangeArrowheads="1"/>
          </p:cNvSpPr>
          <p:nvPr>
            <p:ph type="sldNum" sz="quarter" idx="12"/>
          </p:nvPr>
        </p:nvSpPr>
        <p:spPr>
          <a:ln/>
        </p:spPr>
        <p:txBody>
          <a:bodyPr/>
          <a:lstStyle>
            <a:lvl1pPr>
              <a:defRPr/>
            </a:lvl1pPr>
          </a:lstStyle>
          <a:p>
            <a:pPr>
              <a:defRPr/>
            </a:pPr>
            <a:fld id="{95A24551-9326-452A-8AB7-5E4A29573401}" type="slidenum">
              <a:rPr lang="hu-HU"/>
              <a:pPr>
                <a:defRPr/>
              </a:pPr>
              <a:t>‹#›</a:t>
            </a:fld>
            <a:endParaRPr lang="hu-H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t="-3000" b="-3000"/>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hu-HU"/>
              <a:t>Mintacím szerkesztése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defRPr sz="1400">
                <a:latin typeface="+mn-lt"/>
                <a:cs typeface="+mn-cs"/>
              </a:defRPr>
            </a:lvl1pPr>
          </a:lstStyle>
          <a:p>
            <a:pPr>
              <a:defRPr/>
            </a:pPr>
            <a:endParaRPr lang="hu-H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defRPr sz="1400">
                <a:latin typeface="+mn-lt"/>
                <a:cs typeface="+mn-cs"/>
              </a:defRPr>
            </a:lvl1pPr>
          </a:lstStyle>
          <a:p>
            <a:pPr>
              <a:defRPr/>
            </a:pPr>
            <a:endParaRPr lang="hu-H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sz="1400">
                <a:latin typeface="+mn-lt"/>
                <a:cs typeface="+mn-cs"/>
              </a:defRPr>
            </a:lvl1pPr>
          </a:lstStyle>
          <a:p>
            <a:pPr>
              <a:defRPr/>
            </a:pPr>
            <a:fld id="{B9A9CAE9-5AEF-4BF9-9457-332A433BA2AC}" type="slidenum">
              <a:rPr lang="hu-HU"/>
              <a:pPr>
                <a:defRPr/>
              </a:pPr>
              <a:t>‹#›</a:t>
            </a:fld>
            <a:endParaRPr lang="hu-HU"/>
          </a:p>
        </p:txBody>
      </p:sp>
    </p:spTree>
  </p:cSld>
  <p:clrMap bg1="lt1" tx1="dk1" bg2="lt2" tx2="dk2" accent1="accent1" accent2="accent2" accent3="accent3" accent4="accent4" accent5="accent5" accent6="accent6" hlink="hlink" folHlink="folHlink"/>
  <p:sldLayoutIdLst>
    <p:sldLayoutId id="2147483660" r:id="rId1"/>
    <p:sldLayoutId id="2147483659" r:id="rId2"/>
    <p:sldLayoutId id="2147483658" r:id="rId3"/>
    <p:sldLayoutId id="2147483657" r:id="rId4"/>
    <p:sldLayoutId id="2147483656" r:id="rId5"/>
    <p:sldLayoutId id="2147483655" r:id="rId6"/>
    <p:sldLayoutId id="2147483654" r:id="rId7"/>
    <p:sldLayoutId id="2147483653" r:id="rId8"/>
    <p:sldLayoutId id="2147483652" r:id="rId9"/>
    <p:sldLayoutId id="2147483651" r:id="rId10"/>
    <p:sldLayoutId id="2147483650" r:id="rId11"/>
    <p:sldLayoutId id="2147483649"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7.xml"/><Relationship Id="rId4" Type="http://schemas.openxmlformats.org/officeDocument/2006/relationships/image" Target="../media/image23.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4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9000" t="-2000"/>
          </a:stretch>
        </a:blipFill>
        <a:effectLst/>
      </p:bgPr>
    </p:bg>
    <p:spTree>
      <p:nvGrpSpPr>
        <p:cNvPr id="1" name="">
          <a:extLst>
            <a:ext uri="{FF2B5EF4-FFF2-40B4-BE49-F238E27FC236}">
              <a16:creationId xmlns:a16="http://schemas.microsoft.com/office/drawing/2014/main" id="{62DFF250-2570-1559-094E-6EA0DC651B68}"/>
            </a:ext>
          </a:extLst>
        </p:cNvPr>
        <p:cNvGrpSpPr/>
        <p:nvPr/>
      </p:nvGrpSpPr>
      <p:grpSpPr>
        <a:xfrm>
          <a:off x="0" y="0"/>
          <a:ext cx="0" cy="0"/>
          <a:chOff x="0" y="0"/>
          <a:chExt cx="0" cy="0"/>
        </a:xfrm>
      </p:grpSpPr>
      <p:sp>
        <p:nvSpPr>
          <p:cNvPr id="14337" name="Rectangle 2">
            <a:extLst>
              <a:ext uri="{FF2B5EF4-FFF2-40B4-BE49-F238E27FC236}">
                <a16:creationId xmlns:a16="http://schemas.microsoft.com/office/drawing/2014/main" id="{81E612C8-FCDD-08CD-C90F-1F1B538D3B7A}"/>
              </a:ext>
            </a:extLst>
          </p:cNvPr>
          <p:cNvSpPr>
            <a:spLocks noGrp="1" noChangeArrowheads="1"/>
          </p:cNvSpPr>
          <p:nvPr>
            <p:ph type="ctrTitle"/>
          </p:nvPr>
        </p:nvSpPr>
        <p:spPr>
          <a:ln w="22225">
            <a:noFill/>
          </a:ln>
          <a:effectLst>
            <a:glow rad="63500">
              <a:schemeClr val="accent4">
                <a:satMod val="175000"/>
                <a:alpha val="0"/>
              </a:schemeClr>
            </a:glow>
            <a:softEdge rad="114300"/>
          </a:effectLst>
        </p:spPr>
        <p:txBody>
          <a:bodyPr/>
          <a:lstStyle/>
          <a:p>
            <a:pPr eaLnBrk="1" hangingPunct="1"/>
            <a:r>
              <a:rPr lang="hu-HU" b="1" dirty="0">
                <a:solidFill>
                  <a:schemeClr val="bg1"/>
                </a:solidFill>
                <a:effectLst>
                  <a:glow rad="25400">
                    <a:schemeClr val="tx1"/>
                  </a:glow>
                  <a:outerShdw blurRad="38100" dist="38100" dir="2700000" algn="tl">
                    <a:srgbClr val="000000">
                      <a:alpha val="43137"/>
                    </a:srgbClr>
                  </a:outerShdw>
                </a:effectLst>
                <a:latin typeface="Times New Roman" pitchFamily="18" charset="0"/>
              </a:rPr>
              <a:t>K</a:t>
            </a:r>
            <a:r>
              <a:rPr lang="hu-HU" sz="4000" b="1" dirty="0">
                <a:solidFill>
                  <a:schemeClr val="bg1"/>
                </a:solidFill>
                <a:effectLst>
                  <a:glow rad="25400">
                    <a:schemeClr val="tx1"/>
                  </a:glow>
                  <a:outerShdw blurRad="38100" dist="38100" dir="2700000" algn="tl">
                    <a:srgbClr val="000000">
                      <a:alpha val="43137"/>
                    </a:srgbClr>
                  </a:outerShdw>
                </a:effectLst>
                <a:latin typeface="Times New Roman" pitchFamily="18" charset="0"/>
              </a:rPr>
              <a:t>ÖZMEGHALLGATÁS</a:t>
            </a:r>
            <a:r>
              <a:rPr lang="hu-HU" b="1" dirty="0">
                <a:solidFill>
                  <a:schemeClr val="bg1"/>
                </a:solidFill>
                <a:effectLst>
                  <a:glow rad="25400">
                    <a:schemeClr val="tx1"/>
                  </a:glow>
                  <a:outerShdw blurRad="38100" dist="38100" dir="2700000" algn="tl">
                    <a:srgbClr val="000000">
                      <a:alpha val="43137"/>
                    </a:srgbClr>
                  </a:outerShdw>
                </a:effectLst>
                <a:latin typeface="Times New Roman" pitchFamily="18" charset="0"/>
              </a:rPr>
              <a:t> 2026.</a:t>
            </a:r>
          </a:p>
        </p:txBody>
      </p:sp>
      <p:sp>
        <p:nvSpPr>
          <p:cNvPr id="14338" name="Rectangle 3">
            <a:extLst>
              <a:ext uri="{FF2B5EF4-FFF2-40B4-BE49-F238E27FC236}">
                <a16:creationId xmlns:a16="http://schemas.microsoft.com/office/drawing/2014/main" id="{47B9BAEF-91EC-23A3-462D-CCEC17FAEE8B}"/>
              </a:ext>
            </a:extLst>
          </p:cNvPr>
          <p:cNvSpPr>
            <a:spLocks noGrp="1" noChangeArrowheads="1"/>
          </p:cNvSpPr>
          <p:nvPr>
            <p:ph type="subTitle" idx="1"/>
          </p:nvPr>
        </p:nvSpPr>
        <p:spPr/>
        <p:txBody>
          <a:bodyPr/>
          <a:lstStyle/>
          <a:p>
            <a:pPr eaLnBrk="1" hangingPunct="1"/>
            <a:r>
              <a:rPr lang="hu-HU" b="1">
                <a:solidFill>
                  <a:schemeClr val="bg1"/>
                </a:solidFill>
                <a:effectLst>
                  <a:glow rad="25400">
                    <a:schemeClr val="tx1"/>
                  </a:glow>
                </a:effectLst>
                <a:latin typeface="Times New Roman" pitchFamily="18" charset="0"/>
              </a:rPr>
              <a:t>FEBRUÁR 06.</a:t>
            </a:r>
            <a:endParaRPr lang="hu-HU" b="1" dirty="0">
              <a:solidFill>
                <a:schemeClr val="bg1"/>
              </a:solidFill>
              <a:effectLst>
                <a:glow rad="25400">
                  <a:schemeClr val="tx1"/>
                </a:glow>
              </a:effectLst>
              <a:latin typeface="Times New Roman" pitchFamily="18" charset="0"/>
            </a:endParaRPr>
          </a:p>
        </p:txBody>
      </p:sp>
    </p:spTree>
    <p:extLst>
      <p:ext uri="{BB962C8B-B14F-4D97-AF65-F5344CB8AC3E}">
        <p14:creationId xmlns:p14="http://schemas.microsoft.com/office/powerpoint/2010/main" val="28920810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title"/>
          </p:nvPr>
        </p:nvSpPr>
        <p:spPr>
          <a:xfrm>
            <a:off x="457200" y="44624"/>
            <a:ext cx="8229600" cy="1143000"/>
          </a:xfrm>
        </p:spPr>
        <p:txBody>
          <a:bodyPr/>
          <a:lstStyle/>
          <a:p>
            <a:pPr eaLnBrk="1" hangingPunct="1"/>
            <a:r>
              <a:rPr lang="hu-HU" sz="4000" b="1" dirty="0">
                <a:latin typeface="Times New Roman" pitchFamily="18" charset="0"/>
              </a:rPr>
              <a:t>Bevételek 2025.</a:t>
            </a:r>
          </a:p>
        </p:txBody>
      </p:sp>
      <p:sp>
        <p:nvSpPr>
          <p:cNvPr id="15362" name="Rectangle 3"/>
          <p:cNvSpPr>
            <a:spLocks noGrp="1" noChangeArrowheads="1"/>
          </p:cNvSpPr>
          <p:nvPr>
            <p:ph type="body" sz="half" idx="1"/>
          </p:nvPr>
        </p:nvSpPr>
        <p:spPr>
          <a:xfrm>
            <a:off x="0" y="1052736"/>
            <a:ext cx="9144000" cy="647700"/>
          </a:xfrm>
        </p:spPr>
        <p:txBody>
          <a:bodyPr/>
          <a:lstStyle/>
          <a:p>
            <a:pPr algn="ctr" eaLnBrk="1" hangingPunct="1">
              <a:buFontTx/>
              <a:buNone/>
            </a:pPr>
            <a:r>
              <a:rPr lang="hu-HU" sz="2800" dirty="0" err="1">
                <a:latin typeface="Times New Roman" pitchFamily="18" charset="0"/>
              </a:rPr>
              <a:t>Össz</a:t>
            </a:r>
            <a:r>
              <a:rPr lang="hu-HU" sz="2800" dirty="0">
                <a:latin typeface="Times New Roman" pitchFamily="18" charset="0"/>
              </a:rPr>
              <a:t> bevétel 1 228 211 043 Ft </a:t>
            </a:r>
          </a:p>
          <a:p>
            <a:pPr algn="ctr" eaLnBrk="1" hangingPunct="1">
              <a:buFontTx/>
              <a:buNone/>
            </a:pPr>
            <a:endParaRPr lang="hu-HU" sz="2800" dirty="0">
              <a:latin typeface="Times New Roman" pitchFamily="18" charset="0"/>
            </a:endParaRPr>
          </a:p>
        </p:txBody>
      </p:sp>
      <p:pic>
        <p:nvPicPr>
          <p:cNvPr id="3" name="Kép 2">
            <a:extLst>
              <a:ext uri="{FF2B5EF4-FFF2-40B4-BE49-F238E27FC236}">
                <a16:creationId xmlns:a16="http://schemas.microsoft.com/office/drawing/2014/main" id="{7ECB07F0-C3B5-B56D-DBF3-8A68751696E6}"/>
              </a:ext>
            </a:extLst>
          </p:cNvPr>
          <p:cNvPicPr>
            <a:picLocks noChangeAspect="1"/>
          </p:cNvPicPr>
          <p:nvPr/>
        </p:nvPicPr>
        <p:blipFill>
          <a:blip r:embed="rId2"/>
          <a:stretch>
            <a:fillRect/>
          </a:stretch>
        </p:blipFill>
        <p:spPr>
          <a:xfrm>
            <a:off x="457200" y="1642756"/>
            <a:ext cx="8229600" cy="416250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a:xfrm>
            <a:off x="457200" y="30436"/>
            <a:ext cx="8229600" cy="1143000"/>
          </a:xfrm>
        </p:spPr>
        <p:txBody>
          <a:bodyPr/>
          <a:lstStyle/>
          <a:p>
            <a:pPr eaLnBrk="1" hangingPunct="1"/>
            <a:r>
              <a:rPr lang="hu-HU" sz="4000" b="1" dirty="0">
                <a:latin typeface="Times New Roman" pitchFamily="18" charset="0"/>
              </a:rPr>
              <a:t>Kiadások 2025.</a:t>
            </a:r>
          </a:p>
        </p:txBody>
      </p:sp>
      <p:sp>
        <p:nvSpPr>
          <p:cNvPr id="16386" name="Rectangle 3"/>
          <p:cNvSpPr>
            <a:spLocks noGrp="1" noChangeArrowheads="1"/>
          </p:cNvSpPr>
          <p:nvPr>
            <p:ph type="body" sz="half" idx="1"/>
          </p:nvPr>
        </p:nvSpPr>
        <p:spPr>
          <a:xfrm>
            <a:off x="0" y="1024211"/>
            <a:ext cx="9144000" cy="1036637"/>
          </a:xfrm>
        </p:spPr>
        <p:txBody>
          <a:bodyPr/>
          <a:lstStyle/>
          <a:p>
            <a:pPr algn="ctr" eaLnBrk="1" hangingPunct="1">
              <a:buFontTx/>
              <a:buNone/>
            </a:pPr>
            <a:r>
              <a:rPr lang="hu-HU" sz="2800" dirty="0" err="1">
                <a:latin typeface="Times New Roman" pitchFamily="18" charset="0"/>
              </a:rPr>
              <a:t>Össz</a:t>
            </a:r>
            <a:r>
              <a:rPr lang="hu-HU" sz="2800" dirty="0">
                <a:latin typeface="Times New Roman" pitchFamily="18" charset="0"/>
              </a:rPr>
              <a:t> kiadás 1 078 676 003 Ft </a:t>
            </a:r>
          </a:p>
        </p:txBody>
      </p:sp>
      <p:pic>
        <p:nvPicPr>
          <p:cNvPr id="4" name="Kép 3">
            <a:extLst>
              <a:ext uri="{FF2B5EF4-FFF2-40B4-BE49-F238E27FC236}">
                <a16:creationId xmlns:a16="http://schemas.microsoft.com/office/drawing/2014/main" id="{00861B6B-4E42-26ED-CC5D-DAAC55792F69}"/>
              </a:ext>
            </a:extLst>
          </p:cNvPr>
          <p:cNvPicPr>
            <a:picLocks noChangeAspect="1"/>
          </p:cNvPicPr>
          <p:nvPr/>
        </p:nvPicPr>
        <p:blipFill>
          <a:blip r:embed="rId2"/>
          <a:stretch>
            <a:fillRect/>
          </a:stretch>
        </p:blipFill>
        <p:spPr>
          <a:xfrm>
            <a:off x="377788" y="1542281"/>
            <a:ext cx="8388424" cy="427705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a:xfrm>
            <a:off x="0" y="274638"/>
            <a:ext cx="9144000" cy="1143000"/>
          </a:xfrm>
        </p:spPr>
        <p:txBody>
          <a:bodyPr/>
          <a:lstStyle/>
          <a:p>
            <a:pPr eaLnBrk="1" hangingPunct="1"/>
            <a:r>
              <a:rPr lang="hu-HU" sz="4000" b="1" dirty="0">
                <a:latin typeface="Times New Roman" pitchFamily="18" charset="0"/>
              </a:rPr>
              <a:t>Iparűzési adó 2013-2025. bevételek</a:t>
            </a:r>
          </a:p>
        </p:txBody>
      </p:sp>
      <p:pic>
        <p:nvPicPr>
          <p:cNvPr id="6" name="Kép 5">
            <a:extLst>
              <a:ext uri="{FF2B5EF4-FFF2-40B4-BE49-F238E27FC236}">
                <a16:creationId xmlns:a16="http://schemas.microsoft.com/office/drawing/2014/main" id="{2DC93F51-9F60-3C14-7EC8-EE275FFC955B}"/>
              </a:ext>
            </a:extLst>
          </p:cNvPr>
          <p:cNvPicPr>
            <a:picLocks noChangeAspect="1"/>
          </p:cNvPicPr>
          <p:nvPr/>
        </p:nvPicPr>
        <p:blipFill>
          <a:blip r:embed="rId2"/>
          <a:stretch>
            <a:fillRect/>
          </a:stretch>
        </p:blipFill>
        <p:spPr>
          <a:xfrm>
            <a:off x="413792" y="1196752"/>
            <a:ext cx="8316416" cy="471542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A70DD-AAB1-6A16-8C23-5A2FE3120ECE}"/>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94F8C8A4-368E-C92B-AC5F-4D71219B7AFE}"/>
              </a:ext>
            </a:extLst>
          </p:cNvPr>
          <p:cNvSpPr>
            <a:spLocks noGrp="1"/>
          </p:cNvSpPr>
          <p:nvPr>
            <p:ph type="title"/>
          </p:nvPr>
        </p:nvSpPr>
        <p:spPr/>
        <p:txBody>
          <a:bodyPr/>
          <a:lstStyle/>
          <a:p>
            <a:r>
              <a:rPr lang="hu-HU" b="1" dirty="0">
                <a:solidFill>
                  <a:schemeClr val="tx1"/>
                </a:solidFill>
                <a:latin typeface="Times New Roman" panose="02020603050405020304" pitchFamily="18" charset="0"/>
                <a:cs typeface="Times New Roman" panose="02020603050405020304" pitchFamily="18" charset="0"/>
              </a:rPr>
              <a:t>A Képviselő-testület működése</a:t>
            </a:r>
          </a:p>
        </p:txBody>
      </p:sp>
      <p:sp>
        <p:nvSpPr>
          <p:cNvPr id="3" name="Tartalom helye 2">
            <a:extLst>
              <a:ext uri="{FF2B5EF4-FFF2-40B4-BE49-F238E27FC236}">
                <a16:creationId xmlns:a16="http://schemas.microsoft.com/office/drawing/2014/main" id="{E79EA0E6-1020-503E-C893-21C53882C525}"/>
              </a:ext>
            </a:extLst>
          </p:cNvPr>
          <p:cNvSpPr>
            <a:spLocks noGrp="1"/>
          </p:cNvSpPr>
          <p:nvPr>
            <p:ph idx="1"/>
          </p:nvPr>
        </p:nvSpPr>
        <p:spPr>
          <a:xfrm>
            <a:off x="473021" y="1711349"/>
            <a:ext cx="8229600" cy="4525963"/>
          </a:xfrm>
        </p:spPr>
        <p:txBody>
          <a:bodyPr/>
          <a:lstStyle/>
          <a:p>
            <a:pPr algn="just"/>
            <a:r>
              <a:rPr lang="hu-HU" sz="3600" dirty="0">
                <a:latin typeface="Times New Roman" panose="02020603050405020304" pitchFamily="18" charset="0"/>
                <a:cs typeface="Times New Roman" panose="02020603050405020304" pitchFamily="18" charset="0"/>
              </a:rPr>
              <a:t>2025-ben a Képviselőtestület 10 munkaterv szerinti ülést, 7 rendkívüli ülést és 1 </a:t>
            </a:r>
            <a:r>
              <a:rPr lang="hu-HU" sz="3600" dirty="0" err="1">
                <a:latin typeface="Times New Roman" panose="02020603050405020304" pitchFamily="18" charset="0"/>
                <a:cs typeface="Times New Roman" panose="02020603050405020304" pitchFamily="18" charset="0"/>
              </a:rPr>
              <a:t>közmeghallgatást</a:t>
            </a:r>
            <a:r>
              <a:rPr lang="hu-HU" sz="3600" dirty="0">
                <a:latin typeface="Times New Roman" panose="02020603050405020304" pitchFamily="18" charset="0"/>
                <a:cs typeface="Times New Roman" panose="02020603050405020304" pitchFamily="18" charset="0"/>
              </a:rPr>
              <a:t> tartott.</a:t>
            </a:r>
          </a:p>
          <a:p>
            <a:pPr algn="just"/>
            <a:r>
              <a:rPr lang="hu-HU" sz="3600" dirty="0">
                <a:latin typeface="Times New Roman" panose="02020603050405020304" pitchFamily="18" charset="0"/>
                <a:cs typeface="Times New Roman" panose="02020603050405020304" pitchFamily="18" charset="0"/>
              </a:rPr>
              <a:t>Az üléseken összesen 14 rendeletet alkottak és 178 határozatot hoztak.</a:t>
            </a:r>
            <a:br>
              <a:rPr lang="hu-HU" sz="2800" dirty="0">
                <a:latin typeface="Times New Roman" panose="02020603050405020304" pitchFamily="18" charset="0"/>
                <a:cs typeface="Times New Roman" panose="02020603050405020304" pitchFamily="18" charset="0"/>
              </a:rPr>
            </a:br>
            <a:br>
              <a:rPr lang="hu-HU" sz="2000" dirty="0">
                <a:latin typeface="Times New Roman" panose="02020603050405020304" pitchFamily="18" charset="0"/>
                <a:cs typeface="Times New Roman" panose="02020603050405020304" pitchFamily="18" charset="0"/>
              </a:rPr>
            </a:br>
            <a:endParaRPr lang="hu-HU" sz="20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116246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4"/>
          <p:cNvSpPr>
            <a:spLocks noGrp="1" noChangeArrowheads="1"/>
          </p:cNvSpPr>
          <p:nvPr>
            <p:ph type="title"/>
          </p:nvPr>
        </p:nvSpPr>
        <p:spPr/>
        <p:txBody>
          <a:bodyPr/>
          <a:lstStyle/>
          <a:p>
            <a:pPr eaLnBrk="1" hangingPunct="1"/>
            <a:r>
              <a:rPr lang="hu-HU" sz="4000" b="1" dirty="0">
                <a:latin typeface="Times New Roman" pitchFamily="18" charset="0"/>
              </a:rPr>
              <a:t>Demográfiai helyzet</a:t>
            </a:r>
          </a:p>
        </p:txBody>
      </p:sp>
      <p:sp>
        <p:nvSpPr>
          <p:cNvPr id="18434" name="Rectangle 5"/>
          <p:cNvSpPr>
            <a:spLocks noGrp="1" noChangeArrowheads="1"/>
          </p:cNvSpPr>
          <p:nvPr>
            <p:ph type="body" sz="half" idx="1"/>
          </p:nvPr>
        </p:nvSpPr>
        <p:spPr>
          <a:xfrm>
            <a:off x="361376" y="1417638"/>
            <a:ext cx="4186238" cy="5300662"/>
          </a:xfrm>
        </p:spPr>
        <p:txBody>
          <a:bodyPr/>
          <a:lstStyle/>
          <a:p>
            <a:pPr eaLnBrk="1" hangingPunct="1">
              <a:lnSpc>
                <a:spcPct val="90000"/>
              </a:lnSpc>
              <a:buFontTx/>
              <a:buNone/>
            </a:pPr>
            <a:r>
              <a:rPr lang="hu-HU" sz="1800" b="1" dirty="0">
                <a:latin typeface="Times New Roman" pitchFamily="18" charset="0"/>
              </a:rPr>
              <a:t>Lakosságszám:</a:t>
            </a:r>
            <a:endParaRPr lang="hu-HU" sz="1800" dirty="0">
              <a:latin typeface="Times New Roman" pitchFamily="18" charset="0"/>
            </a:endParaRPr>
          </a:p>
          <a:p>
            <a:pPr eaLnBrk="1" hangingPunct="1">
              <a:lnSpc>
                <a:spcPct val="90000"/>
              </a:lnSpc>
            </a:pPr>
            <a:r>
              <a:rPr lang="hu-HU" sz="1800" dirty="0">
                <a:latin typeface="Times New Roman" pitchFamily="18" charset="0"/>
              </a:rPr>
              <a:t>2020 évben		3.095 fő</a:t>
            </a:r>
          </a:p>
          <a:p>
            <a:pPr eaLnBrk="1" hangingPunct="1">
              <a:lnSpc>
                <a:spcPct val="90000"/>
              </a:lnSpc>
            </a:pPr>
            <a:r>
              <a:rPr lang="hu-HU" sz="1800" dirty="0">
                <a:latin typeface="Times New Roman" pitchFamily="18" charset="0"/>
              </a:rPr>
              <a:t>2021 évben		3.117 fő</a:t>
            </a:r>
          </a:p>
          <a:p>
            <a:pPr eaLnBrk="1" hangingPunct="1">
              <a:lnSpc>
                <a:spcPct val="90000"/>
              </a:lnSpc>
            </a:pPr>
            <a:r>
              <a:rPr lang="hu-HU" sz="1800" dirty="0">
                <a:latin typeface="Times New Roman" pitchFamily="18" charset="0"/>
              </a:rPr>
              <a:t>2022 évben		3.147 fő</a:t>
            </a:r>
          </a:p>
          <a:p>
            <a:pPr eaLnBrk="1" hangingPunct="1">
              <a:lnSpc>
                <a:spcPct val="90000"/>
              </a:lnSpc>
            </a:pPr>
            <a:r>
              <a:rPr lang="hu-HU" sz="1800" dirty="0">
                <a:latin typeface="Times New Roman" pitchFamily="18" charset="0"/>
              </a:rPr>
              <a:t>2023 évben		3.172 fő</a:t>
            </a:r>
          </a:p>
          <a:p>
            <a:pPr eaLnBrk="1" hangingPunct="1">
              <a:lnSpc>
                <a:spcPct val="90000"/>
              </a:lnSpc>
            </a:pPr>
            <a:r>
              <a:rPr lang="hu-HU" sz="1800" dirty="0">
                <a:latin typeface="Times New Roman" pitchFamily="18" charset="0"/>
              </a:rPr>
              <a:t>2024 évben		3.184 fő</a:t>
            </a:r>
          </a:p>
          <a:p>
            <a:pPr eaLnBrk="1" hangingPunct="1">
              <a:lnSpc>
                <a:spcPct val="90000"/>
              </a:lnSpc>
            </a:pPr>
            <a:r>
              <a:rPr lang="hu-HU" sz="1800" dirty="0">
                <a:latin typeface="Times New Roman" pitchFamily="18" charset="0"/>
              </a:rPr>
              <a:t>2025 évben		3.160 fő</a:t>
            </a:r>
            <a:br>
              <a:rPr lang="hu-HU" sz="1800" dirty="0">
                <a:latin typeface="Times New Roman" pitchFamily="18" charset="0"/>
              </a:rPr>
            </a:br>
            <a:endParaRPr lang="hu-HU" sz="1800" dirty="0">
              <a:latin typeface="Times New Roman" pitchFamily="18" charset="0"/>
            </a:endParaRPr>
          </a:p>
          <a:p>
            <a:pPr eaLnBrk="1" hangingPunct="1">
              <a:lnSpc>
                <a:spcPct val="90000"/>
              </a:lnSpc>
              <a:buFontTx/>
              <a:buNone/>
            </a:pPr>
            <a:r>
              <a:rPr lang="hu-HU" sz="1800" b="1" dirty="0">
                <a:latin typeface="Times New Roman" pitchFamily="18" charset="0"/>
              </a:rPr>
              <a:t>Születések száma:</a:t>
            </a:r>
            <a:endParaRPr lang="hu-HU" sz="1800" dirty="0">
              <a:latin typeface="Times New Roman" pitchFamily="18" charset="0"/>
            </a:endParaRPr>
          </a:p>
          <a:p>
            <a:pPr eaLnBrk="1" hangingPunct="1">
              <a:lnSpc>
                <a:spcPct val="90000"/>
              </a:lnSpc>
            </a:pPr>
            <a:r>
              <a:rPr lang="hu-HU" sz="1800" dirty="0">
                <a:latin typeface="Times New Roman" pitchFamily="18" charset="0"/>
              </a:rPr>
              <a:t>2020 évben		23 fő</a:t>
            </a:r>
          </a:p>
          <a:p>
            <a:pPr eaLnBrk="1" hangingPunct="1">
              <a:lnSpc>
                <a:spcPct val="90000"/>
              </a:lnSpc>
            </a:pPr>
            <a:r>
              <a:rPr lang="hu-HU" sz="1800" dirty="0">
                <a:latin typeface="Times New Roman" pitchFamily="18" charset="0"/>
              </a:rPr>
              <a:t>2021 évben		24 fő</a:t>
            </a:r>
          </a:p>
          <a:p>
            <a:pPr eaLnBrk="1" hangingPunct="1">
              <a:lnSpc>
                <a:spcPct val="90000"/>
              </a:lnSpc>
            </a:pPr>
            <a:r>
              <a:rPr lang="hu-HU" sz="1800" dirty="0">
                <a:latin typeface="Times New Roman" pitchFamily="18" charset="0"/>
              </a:rPr>
              <a:t>2022 évben		44 fő</a:t>
            </a:r>
          </a:p>
          <a:p>
            <a:pPr eaLnBrk="1" hangingPunct="1">
              <a:lnSpc>
                <a:spcPct val="90000"/>
              </a:lnSpc>
            </a:pPr>
            <a:r>
              <a:rPr lang="hu-HU" sz="1800" dirty="0">
                <a:latin typeface="Times New Roman" pitchFamily="18" charset="0"/>
              </a:rPr>
              <a:t>2023 évben                 	30 fő </a:t>
            </a:r>
          </a:p>
          <a:p>
            <a:pPr eaLnBrk="1" hangingPunct="1">
              <a:lnSpc>
                <a:spcPct val="90000"/>
              </a:lnSpc>
            </a:pPr>
            <a:r>
              <a:rPr lang="hu-HU" sz="1800" dirty="0">
                <a:latin typeface="Times New Roman" pitchFamily="18" charset="0"/>
              </a:rPr>
              <a:t>2024 évben		25 fő</a:t>
            </a:r>
          </a:p>
          <a:p>
            <a:pPr eaLnBrk="1" hangingPunct="1">
              <a:lnSpc>
                <a:spcPct val="90000"/>
              </a:lnSpc>
            </a:pPr>
            <a:r>
              <a:rPr lang="hu-HU" sz="1800" dirty="0">
                <a:latin typeface="Times New Roman" pitchFamily="18" charset="0"/>
              </a:rPr>
              <a:t>2025 évben                 	18 fő</a:t>
            </a:r>
          </a:p>
          <a:p>
            <a:pPr marL="0" indent="0" eaLnBrk="1" hangingPunct="1">
              <a:lnSpc>
                <a:spcPct val="90000"/>
              </a:lnSpc>
              <a:buNone/>
            </a:pPr>
            <a:endParaRPr lang="hu-HU" sz="1800" dirty="0">
              <a:latin typeface="Times New Roman" pitchFamily="18" charset="0"/>
            </a:endParaRPr>
          </a:p>
          <a:p>
            <a:pPr eaLnBrk="1" hangingPunct="1">
              <a:lnSpc>
                <a:spcPct val="90000"/>
              </a:lnSpc>
            </a:pPr>
            <a:endParaRPr lang="hu-HU" sz="1800" dirty="0">
              <a:latin typeface="Times New Roman" pitchFamily="18" charset="0"/>
            </a:endParaRPr>
          </a:p>
          <a:p>
            <a:pPr eaLnBrk="1" hangingPunct="1">
              <a:lnSpc>
                <a:spcPct val="90000"/>
              </a:lnSpc>
              <a:buFontTx/>
              <a:buNone/>
            </a:pPr>
            <a:r>
              <a:rPr lang="hu-HU" sz="1800" dirty="0">
                <a:latin typeface="Times New Roman" pitchFamily="18" charset="0"/>
              </a:rPr>
              <a:t>                              </a:t>
            </a:r>
          </a:p>
          <a:p>
            <a:pPr eaLnBrk="1" hangingPunct="1">
              <a:lnSpc>
                <a:spcPct val="90000"/>
              </a:lnSpc>
              <a:buFontTx/>
              <a:buNone/>
            </a:pPr>
            <a:r>
              <a:rPr lang="hu-HU" sz="1800" dirty="0">
                <a:latin typeface="Times New Roman" pitchFamily="18" charset="0"/>
              </a:rPr>
              <a:t>                           </a:t>
            </a:r>
          </a:p>
        </p:txBody>
      </p:sp>
      <p:sp>
        <p:nvSpPr>
          <p:cNvPr id="18435" name="Rectangle 6"/>
          <p:cNvSpPr>
            <a:spLocks noGrp="1" noChangeArrowheads="1"/>
          </p:cNvSpPr>
          <p:nvPr>
            <p:ph type="body" sz="half" idx="2"/>
          </p:nvPr>
        </p:nvSpPr>
        <p:spPr>
          <a:xfrm>
            <a:off x="4610100" y="1417638"/>
            <a:ext cx="4038600" cy="5300662"/>
          </a:xfrm>
        </p:spPr>
        <p:txBody>
          <a:bodyPr/>
          <a:lstStyle/>
          <a:p>
            <a:pPr eaLnBrk="1" hangingPunct="1">
              <a:lnSpc>
                <a:spcPct val="90000"/>
              </a:lnSpc>
              <a:buFontTx/>
              <a:buNone/>
            </a:pPr>
            <a:r>
              <a:rPr lang="hu-HU" sz="1800" b="1" dirty="0">
                <a:latin typeface="Times New Roman" pitchFamily="18" charset="0"/>
              </a:rPr>
              <a:t>Házasságkötések száma:</a:t>
            </a:r>
            <a:endParaRPr lang="hu-HU" sz="1800" dirty="0">
              <a:latin typeface="Times New Roman" pitchFamily="18" charset="0"/>
            </a:endParaRPr>
          </a:p>
          <a:p>
            <a:pPr eaLnBrk="1" hangingPunct="1">
              <a:lnSpc>
                <a:spcPct val="90000"/>
              </a:lnSpc>
            </a:pPr>
            <a:r>
              <a:rPr lang="hu-HU" sz="1800" dirty="0">
                <a:latin typeface="Times New Roman" pitchFamily="18" charset="0"/>
              </a:rPr>
              <a:t>2020 évben		22 pár</a:t>
            </a:r>
          </a:p>
          <a:p>
            <a:pPr eaLnBrk="1" hangingPunct="1">
              <a:lnSpc>
                <a:spcPct val="90000"/>
              </a:lnSpc>
            </a:pPr>
            <a:r>
              <a:rPr lang="hu-HU" sz="1800" dirty="0">
                <a:latin typeface="Times New Roman" pitchFamily="18" charset="0"/>
              </a:rPr>
              <a:t>2021 évben		12 pár</a:t>
            </a:r>
          </a:p>
          <a:p>
            <a:pPr eaLnBrk="1" hangingPunct="1">
              <a:lnSpc>
                <a:spcPct val="90000"/>
              </a:lnSpc>
            </a:pPr>
            <a:r>
              <a:rPr lang="hu-HU" sz="1800" dirty="0">
                <a:latin typeface="Times New Roman" pitchFamily="18" charset="0"/>
              </a:rPr>
              <a:t>2022 évben		30 pár</a:t>
            </a:r>
          </a:p>
          <a:p>
            <a:pPr eaLnBrk="1" hangingPunct="1">
              <a:lnSpc>
                <a:spcPct val="90000"/>
              </a:lnSpc>
            </a:pPr>
            <a:r>
              <a:rPr lang="hu-HU" sz="1800" dirty="0">
                <a:latin typeface="Times New Roman" pitchFamily="18" charset="0"/>
              </a:rPr>
              <a:t>2023 évben		20 pár</a:t>
            </a:r>
          </a:p>
          <a:p>
            <a:pPr eaLnBrk="1" hangingPunct="1">
              <a:lnSpc>
                <a:spcPct val="90000"/>
              </a:lnSpc>
            </a:pPr>
            <a:r>
              <a:rPr lang="hu-HU" sz="1800" dirty="0">
                <a:latin typeface="Times New Roman" pitchFamily="18" charset="0"/>
              </a:rPr>
              <a:t>2024 évben		18 pár</a:t>
            </a:r>
          </a:p>
          <a:p>
            <a:pPr eaLnBrk="1" hangingPunct="1">
              <a:lnSpc>
                <a:spcPct val="90000"/>
              </a:lnSpc>
            </a:pPr>
            <a:r>
              <a:rPr lang="hu-HU" sz="1800" dirty="0">
                <a:latin typeface="Times New Roman" pitchFamily="18" charset="0"/>
              </a:rPr>
              <a:t>2025 évben              	17 pár</a:t>
            </a:r>
            <a:br>
              <a:rPr lang="hu-HU" sz="1800" dirty="0">
                <a:latin typeface="Times New Roman" pitchFamily="18" charset="0"/>
              </a:rPr>
            </a:br>
            <a:endParaRPr lang="hu-HU" sz="1800" dirty="0">
              <a:latin typeface="Times New Roman" pitchFamily="18" charset="0"/>
            </a:endParaRPr>
          </a:p>
          <a:p>
            <a:pPr eaLnBrk="1" hangingPunct="1">
              <a:lnSpc>
                <a:spcPct val="90000"/>
              </a:lnSpc>
              <a:buFontTx/>
              <a:buNone/>
            </a:pPr>
            <a:r>
              <a:rPr lang="hu-HU" sz="1800" b="1" dirty="0">
                <a:latin typeface="Times New Roman" pitchFamily="18" charset="0"/>
              </a:rPr>
              <a:t>Elhalálozottak száma:</a:t>
            </a:r>
            <a:r>
              <a:rPr lang="hu-HU" sz="1800" dirty="0">
                <a:latin typeface="Times New Roman" pitchFamily="18" charset="0"/>
              </a:rPr>
              <a:t> </a:t>
            </a:r>
          </a:p>
          <a:p>
            <a:pPr eaLnBrk="1" hangingPunct="1">
              <a:lnSpc>
                <a:spcPct val="90000"/>
              </a:lnSpc>
            </a:pPr>
            <a:r>
              <a:rPr lang="hu-HU" sz="1800" dirty="0">
                <a:latin typeface="Times New Roman" pitchFamily="18" charset="0"/>
              </a:rPr>
              <a:t>2020 évben		 41 fő</a:t>
            </a:r>
          </a:p>
          <a:p>
            <a:pPr eaLnBrk="1" hangingPunct="1">
              <a:lnSpc>
                <a:spcPct val="90000"/>
              </a:lnSpc>
            </a:pPr>
            <a:r>
              <a:rPr lang="hu-HU" sz="1800" dirty="0">
                <a:latin typeface="Times New Roman" pitchFamily="18" charset="0"/>
              </a:rPr>
              <a:t>2021 évben		 35 fő</a:t>
            </a:r>
          </a:p>
          <a:p>
            <a:pPr eaLnBrk="1" hangingPunct="1">
              <a:lnSpc>
                <a:spcPct val="90000"/>
              </a:lnSpc>
            </a:pPr>
            <a:r>
              <a:rPr lang="hu-HU" sz="1800" dirty="0">
                <a:latin typeface="Times New Roman" pitchFamily="18" charset="0"/>
              </a:rPr>
              <a:t>2022 évben		 37 fő </a:t>
            </a:r>
          </a:p>
          <a:p>
            <a:pPr eaLnBrk="1" hangingPunct="1">
              <a:lnSpc>
                <a:spcPct val="90000"/>
              </a:lnSpc>
            </a:pPr>
            <a:r>
              <a:rPr lang="hu-HU" sz="1800" dirty="0">
                <a:latin typeface="Times New Roman" pitchFamily="18" charset="0"/>
              </a:rPr>
              <a:t>2023 évben             	 34 fő</a:t>
            </a:r>
          </a:p>
          <a:p>
            <a:pPr eaLnBrk="1" hangingPunct="1">
              <a:lnSpc>
                <a:spcPct val="90000"/>
              </a:lnSpc>
            </a:pPr>
            <a:r>
              <a:rPr lang="hu-HU" sz="1800" dirty="0">
                <a:latin typeface="Times New Roman" pitchFamily="18" charset="0"/>
              </a:rPr>
              <a:t>2024 évben		 39 fő</a:t>
            </a:r>
          </a:p>
          <a:p>
            <a:pPr eaLnBrk="1" hangingPunct="1">
              <a:lnSpc>
                <a:spcPct val="90000"/>
              </a:lnSpc>
            </a:pPr>
            <a:r>
              <a:rPr lang="hu-HU" sz="1800" dirty="0">
                <a:latin typeface="Times New Roman" pitchFamily="18" charset="0"/>
              </a:rPr>
              <a:t>2025 évben             	 39 fő</a:t>
            </a:r>
          </a:p>
          <a:p>
            <a:pPr marL="0" indent="0" eaLnBrk="1" hangingPunct="1">
              <a:lnSpc>
                <a:spcPct val="90000"/>
              </a:lnSpc>
              <a:buNone/>
            </a:pPr>
            <a:r>
              <a:rPr lang="hu-HU" sz="1800" dirty="0">
                <a:latin typeface="Times New Roman" pitchFamily="18" charset="0"/>
              </a:rPr>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5F1E3C7F-F68B-4989-B91B-044B6540C239}"/>
              </a:ext>
            </a:extLst>
          </p:cNvPr>
          <p:cNvSpPr>
            <a:spLocks noGrp="1"/>
          </p:cNvSpPr>
          <p:nvPr>
            <p:ph type="title"/>
          </p:nvPr>
        </p:nvSpPr>
        <p:spPr/>
        <p:txBody>
          <a:bodyPr/>
          <a:lstStyle/>
          <a:p>
            <a:r>
              <a:rPr lang="hu-HU" sz="4000" b="1" dirty="0">
                <a:latin typeface="Times New Roman" panose="02020603050405020304" pitchFamily="18" charset="0"/>
                <a:cs typeface="Times New Roman" panose="02020603050405020304" pitchFamily="18" charset="0"/>
              </a:rPr>
              <a:t>Lakáscélú támogatás</a:t>
            </a:r>
          </a:p>
        </p:txBody>
      </p:sp>
      <p:sp>
        <p:nvSpPr>
          <p:cNvPr id="3" name="Tartalom helye 2">
            <a:extLst>
              <a:ext uri="{FF2B5EF4-FFF2-40B4-BE49-F238E27FC236}">
                <a16:creationId xmlns:a16="http://schemas.microsoft.com/office/drawing/2014/main" id="{C20BCA30-C0ED-4718-8E1F-A3F04B97BDBD}"/>
              </a:ext>
            </a:extLst>
          </p:cNvPr>
          <p:cNvSpPr>
            <a:spLocks noGrp="1"/>
          </p:cNvSpPr>
          <p:nvPr>
            <p:ph idx="1"/>
          </p:nvPr>
        </p:nvSpPr>
        <p:spPr>
          <a:xfrm>
            <a:off x="457200" y="1166018"/>
            <a:ext cx="8229600" cy="4855270"/>
          </a:xfrm>
        </p:spPr>
        <p:txBody>
          <a:bodyPr/>
          <a:lstStyle/>
          <a:p>
            <a:r>
              <a:rPr lang="hu-HU" sz="1800" b="1" dirty="0">
                <a:latin typeface="Times New Roman" panose="02020603050405020304" pitchFamily="18" charset="0"/>
                <a:cs typeface="Times New Roman" panose="02020603050405020304" pitchFamily="18" charset="0"/>
              </a:rPr>
              <a:t>2020. év - 6 támogatott</a:t>
            </a:r>
            <a:br>
              <a:rPr lang="hu-HU" sz="1800" b="1" dirty="0">
                <a:latin typeface="Times New Roman" panose="02020603050405020304" pitchFamily="18" charset="0"/>
                <a:cs typeface="Times New Roman" panose="02020603050405020304" pitchFamily="18" charset="0"/>
              </a:rPr>
            </a:br>
            <a:r>
              <a:rPr lang="hu-HU" sz="1800" dirty="0">
                <a:latin typeface="Times New Roman" panose="02020603050405020304" pitchFamily="18" charset="0"/>
                <a:cs typeface="Times New Roman" panose="02020603050405020304" pitchFamily="18" charset="0"/>
              </a:rPr>
              <a:t>vissza nem térítendő támogatás 1.200.000 Ft (6 fő)</a:t>
            </a:r>
            <a:br>
              <a:rPr lang="hu-HU" sz="1800" dirty="0">
                <a:latin typeface="Times New Roman" panose="02020603050405020304" pitchFamily="18" charset="0"/>
                <a:cs typeface="Times New Roman" panose="02020603050405020304" pitchFamily="18" charset="0"/>
              </a:rPr>
            </a:br>
            <a:r>
              <a:rPr lang="hu-HU" sz="1800" dirty="0">
                <a:latin typeface="Times New Roman" panose="02020603050405020304" pitchFamily="18" charset="0"/>
                <a:cs typeface="Times New Roman" panose="02020603050405020304" pitchFamily="18" charset="0"/>
              </a:rPr>
              <a:t>kamatmentes támogatás 5.000.000 Ft (5 fő)</a:t>
            </a:r>
          </a:p>
          <a:p>
            <a:r>
              <a:rPr lang="hu-HU" sz="1800" b="1" dirty="0">
                <a:latin typeface="Times New Roman" panose="02020603050405020304" pitchFamily="18" charset="0"/>
                <a:cs typeface="Times New Roman" panose="02020603050405020304" pitchFamily="18" charset="0"/>
              </a:rPr>
              <a:t>2021. év - 7 támogatott </a:t>
            </a:r>
            <a:br>
              <a:rPr lang="hu-HU" sz="1800" dirty="0">
                <a:latin typeface="Times New Roman" panose="02020603050405020304" pitchFamily="18" charset="0"/>
                <a:cs typeface="Times New Roman" panose="02020603050405020304" pitchFamily="18" charset="0"/>
              </a:rPr>
            </a:br>
            <a:r>
              <a:rPr lang="hu-HU" sz="1800" dirty="0">
                <a:latin typeface="Times New Roman" panose="02020603050405020304" pitchFamily="18" charset="0"/>
                <a:cs typeface="Times New Roman" panose="02020603050405020304" pitchFamily="18" charset="0"/>
              </a:rPr>
              <a:t>vissza nem térítendő támogatás: 1.400.000 Ft	(7 fő)</a:t>
            </a:r>
            <a:br>
              <a:rPr lang="hu-HU" sz="1800" dirty="0">
                <a:latin typeface="Times New Roman" panose="02020603050405020304" pitchFamily="18" charset="0"/>
                <a:cs typeface="Times New Roman" panose="02020603050405020304" pitchFamily="18" charset="0"/>
              </a:rPr>
            </a:br>
            <a:r>
              <a:rPr lang="hu-HU" sz="1800" dirty="0">
                <a:latin typeface="Times New Roman" panose="02020603050405020304" pitchFamily="18" charset="0"/>
                <a:cs typeface="Times New Roman" panose="02020603050405020304" pitchFamily="18" charset="0"/>
              </a:rPr>
              <a:t>kamatmentes támogatás 5.000.000 Ft (5 fő)</a:t>
            </a:r>
          </a:p>
          <a:p>
            <a:pPr lvl="0"/>
            <a:r>
              <a:rPr lang="hu-HU" sz="1800" b="1" dirty="0">
                <a:latin typeface="Times New Roman" panose="02020603050405020304" pitchFamily="18" charset="0"/>
                <a:cs typeface="Times New Roman" panose="02020603050405020304" pitchFamily="18" charset="0"/>
              </a:rPr>
              <a:t>2022. év - 3 támogatott</a:t>
            </a:r>
            <a:br>
              <a:rPr lang="hu-HU" sz="1800" b="1" dirty="0">
                <a:latin typeface="Times New Roman" panose="02020603050405020304" pitchFamily="18" charset="0"/>
                <a:cs typeface="Times New Roman" panose="02020603050405020304" pitchFamily="18" charset="0"/>
              </a:rPr>
            </a:br>
            <a:r>
              <a:rPr lang="hu-HU" sz="1800" dirty="0">
                <a:latin typeface="Times New Roman" panose="02020603050405020304" pitchFamily="18" charset="0"/>
                <a:cs typeface="Times New Roman" panose="02020603050405020304" pitchFamily="18" charset="0"/>
              </a:rPr>
              <a:t>vissza nem térítendő támogatás: 600.000 Ft (3 fő)</a:t>
            </a:r>
            <a:br>
              <a:rPr lang="hu-HU" sz="1800" dirty="0">
                <a:latin typeface="Times New Roman" panose="02020603050405020304" pitchFamily="18" charset="0"/>
                <a:cs typeface="Times New Roman" panose="02020603050405020304" pitchFamily="18" charset="0"/>
              </a:rPr>
            </a:br>
            <a:r>
              <a:rPr lang="hu-HU" sz="1800" dirty="0">
                <a:latin typeface="Times New Roman" panose="02020603050405020304" pitchFamily="18" charset="0"/>
                <a:cs typeface="Times New Roman" panose="02020603050405020304" pitchFamily="18" charset="0"/>
              </a:rPr>
              <a:t>kamatmentes támogatás 3.000.000 Ft (3 fő)</a:t>
            </a:r>
          </a:p>
          <a:p>
            <a:r>
              <a:rPr lang="hu-HU" sz="1800" b="1" dirty="0">
                <a:latin typeface="Times New Roman" panose="02020603050405020304" pitchFamily="18" charset="0"/>
                <a:cs typeface="Times New Roman" panose="02020603050405020304" pitchFamily="18" charset="0"/>
              </a:rPr>
              <a:t>2023. év – nem volt támogatott</a:t>
            </a:r>
          </a:p>
          <a:p>
            <a:r>
              <a:rPr lang="hu-HU" sz="1800" b="1" dirty="0">
                <a:latin typeface="Times New Roman" panose="02020603050405020304" pitchFamily="18" charset="0"/>
                <a:cs typeface="Times New Roman" panose="02020603050405020304" pitchFamily="18" charset="0"/>
              </a:rPr>
              <a:t>2024. év - 5 támogatott</a:t>
            </a:r>
            <a:br>
              <a:rPr lang="hu-HU" sz="1800" b="1" dirty="0">
                <a:latin typeface="Times New Roman" panose="02020603050405020304" pitchFamily="18" charset="0"/>
                <a:cs typeface="Times New Roman" panose="02020603050405020304" pitchFamily="18" charset="0"/>
              </a:rPr>
            </a:br>
            <a:r>
              <a:rPr lang="hu-HU" sz="1800" dirty="0">
                <a:latin typeface="Times New Roman" panose="02020603050405020304" pitchFamily="18" charset="0"/>
                <a:cs typeface="Times New Roman" panose="02020603050405020304" pitchFamily="18" charset="0"/>
              </a:rPr>
              <a:t>vissza nem térítendő támogatás: 1.000.000 Ft (5 fő)</a:t>
            </a:r>
            <a:br>
              <a:rPr lang="hu-HU" sz="1800" dirty="0">
                <a:latin typeface="Times New Roman" panose="02020603050405020304" pitchFamily="18" charset="0"/>
                <a:cs typeface="Times New Roman" panose="02020603050405020304" pitchFamily="18" charset="0"/>
              </a:rPr>
            </a:br>
            <a:r>
              <a:rPr lang="hu-HU" sz="1800" dirty="0">
                <a:latin typeface="Times New Roman" panose="02020603050405020304" pitchFamily="18" charset="0"/>
                <a:cs typeface="Times New Roman" panose="02020603050405020304" pitchFamily="18" charset="0"/>
              </a:rPr>
              <a:t>kamatmentes támogatás 5.000.000 Ft (5 fő)</a:t>
            </a:r>
          </a:p>
          <a:p>
            <a:r>
              <a:rPr lang="hu-HU" sz="1800" b="1" dirty="0">
                <a:latin typeface="Times New Roman" panose="02020603050405020304" pitchFamily="18" charset="0"/>
                <a:cs typeface="Times New Roman" panose="02020603050405020304" pitchFamily="18" charset="0"/>
              </a:rPr>
              <a:t>2025. év - 5 támogatott</a:t>
            </a:r>
            <a:br>
              <a:rPr lang="hu-HU" sz="1800" b="1" dirty="0">
                <a:latin typeface="Times New Roman" panose="02020603050405020304" pitchFamily="18" charset="0"/>
                <a:cs typeface="Times New Roman" panose="02020603050405020304" pitchFamily="18" charset="0"/>
              </a:rPr>
            </a:br>
            <a:r>
              <a:rPr lang="hu-HU" sz="1800" dirty="0">
                <a:latin typeface="Times New Roman" panose="02020603050405020304" pitchFamily="18" charset="0"/>
                <a:cs typeface="Times New Roman" panose="02020603050405020304" pitchFamily="18" charset="0"/>
              </a:rPr>
              <a:t>vissza nem térítendő támogatás: 1.000.000 Ft	(5 fő)	</a:t>
            </a:r>
            <a:br>
              <a:rPr lang="hu-HU" sz="1800" dirty="0">
                <a:latin typeface="Times New Roman" panose="02020603050405020304" pitchFamily="18" charset="0"/>
                <a:cs typeface="Times New Roman" panose="02020603050405020304" pitchFamily="18" charset="0"/>
              </a:rPr>
            </a:br>
            <a:r>
              <a:rPr lang="hu-HU" sz="1800" dirty="0">
                <a:latin typeface="Times New Roman" panose="02020603050405020304" pitchFamily="18" charset="0"/>
                <a:cs typeface="Times New Roman" panose="02020603050405020304" pitchFamily="18" charset="0"/>
              </a:rPr>
              <a:t>kamatmentes támogatás 5.000.000 Ft (5 fő)</a:t>
            </a:r>
            <a:br>
              <a:rPr lang="hu-HU" sz="1800" b="1" dirty="0">
                <a:latin typeface="Times New Roman" panose="02020603050405020304" pitchFamily="18" charset="0"/>
                <a:cs typeface="Times New Roman" panose="02020603050405020304" pitchFamily="18" charset="0"/>
              </a:rPr>
            </a:br>
            <a:endParaRPr lang="hu-HU" sz="1800" dirty="0">
              <a:latin typeface="Times New Roman" panose="02020603050405020304" pitchFamily="18" charset="0"/>
              <a:cs typeface="Times New Roman" panose="02020603050405020304" pitchFamily="18" charset="0"/>
            </a:endParaRPr>
          </a:p>
          <a:p>
            <a:endParaRPr lang="hu-H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090596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1DF5A2-3224-4EA9-9205-3F47178F7EBB}"/>
            </a:ext>
          </a:extLst>
        </p:cNvPr>
        <p:cNvGrpSpPr/>
        <p:nvPr/>
      </p:nvGrpSpPr>
      <p:grpSpPr>
        <a:xfrm>
          <a:off x="0" y="0"/>
          <a:ext cx="0" cy="0"/>
          <a:chOff x="0" y="0"/>
          <a:chExt cx="0" cy="0"/>
        </a:xfrm>
      </p:grpSpPr>
      <p:sp>
        <p:nvSpPr>
          <p:cNvPr id="19457" name="Rectangle 2">
            <a:extLst>
              <a:ext uri="{FF2B5EF4-FFF2-40B4-BE49-F238E27FC236}">
                <a16:creationId xmlns:a16="http://schemas.microsoft.com/office/drawing/2014/main" id="{E48405AD-6D62-A0C4-AAEB-157E33065FB7}"/>
              </a:ext>
            </a:extLst>
          </p:cNvPr>
          <p:cNvSpPr>
            <a:spLocks noGrp="1" noChangeArrowheads="1"/>
          </p:cNvSpPr>
          <p:nvPr>
            <p:ph type="title"/>
          </p:nvPr>
        </p:nvSpPr>
        <p:spPr>
          <a:xfrm>
            <a:off x="0" y="274638"/>
            <a:ext cx="9144000" cy="1143000"/>
          </a:xfrm>
        </p:spPr>
        <p:txBody>
          <a:bodyPr/>
          <a:lstStyle/>
          <a:p>
            <a:pPr eaLnBrk="1" hangingPunct="1"/>
            <a:r>
              <a:rPr lang="hu-HU" sz="4000" b="1" dirty="0">
                <a:latin typeface="Times New Roman" pitchFamily="18" charset="0"/>
              </a:rPr>
              <a:t>Munkanélküliség</a:t>
            </a:r>
          </a:p>
        </p:txBody>
      </p:sp>
      <p:sp>
        <p:nvSpPr>
          <p:cNvPr id="19458" name="Rectangle 3">
            <a:extLst>
              <a:ext uri="{FF2B5EF4-FFF2-40B4-BE49-F238E27FC236}">
                <a16:creationId xmlns:a16="http://schemas.microsoft.com/office/drawing/2014/main" id="{B232E8F1-CDAC-8BA6-25DF-EE0996F46BD2}"/>
              </a:ext>
            </a:extLst>
          </p:cNvPr>
          <p:cNvSpPr>
            <a:spLocks noGrp="1" noChangeArrowheads="1"/>
          </p:cNvSpPr>
          <p:nvPr>
            <p:ph type="body" idx="1"/>
          </p:nvPr>
        </p:nvSpPr>
        <p:spPr>
          <a:xfrm>
            <a:off x="287524" y="1340768"/>
            <a:ext cx="8568952" cy="4525963"/>
          </a:xfrm>
        </p:spPr>
        <p:txBody>
          <a:bodyPr/>
          <a:lstStyle/>
          <a:p>
            <a:r>
              <a:rPr lang="hu-HU" sz="2000" b="1" dirty="0">
                <a:latin typeface="Times New Roman" panose="02020603050405020304" pitchFamily="18" charset="0"/>
                <a:cs typeface="Times New Roman" panose="02020603050405020304" pitchFamily="18" charset="0"/>
              </a:rPr>
              <a:t>Magyarországon 2025. decemberében nyilvántartott álláskeresők száma: </a:t>
            </a:r>
            <a:br>
              <a:rPr lang="hu-HU" sz="2000" b="1" dirty="0">
                <a:latin typeface="Times New Roman" panose="02020603050405020304" pitchFamily="18" charset="0"/>
                <a:cs typeface="Times New Roman" panose="02020603050405020304" pitchFamily="18" charset="0"/>
              </a:rPr>
            </a:br>
            <a:r>
              <a:rPr lang="hu-HU" sz="2000" b="1" dirty="0">
                <a:latin typeface="Times New Roman" panose="02020603050405020304" pitchFamily="18" charset="0"/>
                <a:cs typeface="Times New Roman" panose="02020603050405020304" pitchFamily="18" charset="0"/>
              </a:rPr>
              <a:t>216 082 fő</a:t>
            </a:r>
            <a:br>
              <a:rPr lang="hu-HU" sz="2000" dirty="0">
                <a:latin typeface="Times New Roman" panose="02020603050405020304" pitchFamily="18" charset="0"/>
                <a:cs typeface="Times New Roman" panose="02020603050405020304" pitchFamily="18" charset="0"/>
              </a:rPr>
            </a:br>
            <a:r>
              <a:rPr lang="hu-HU" sz="2000" dirty="0">
                <a:latin typeface="Times New Roman" panose="02020603050405020304" pitchFamily="18" charset="0"/>
                <a:cs typeface="Times New Roman" panose="02020603050405020304" pitchFamily="18" charset="0"/>
              </a:rPr>
              <a:t>Az adatok az előző év azonos időszakához képest 2,2 %-os csökkenést mutatnak. </a:t>
            </a:r>
          </a:p>
          <a:p>
            <a:endParaRPr lang="hu-HU" sz="2000" dirty="0">
              <a:latin typeface="Times New Roman" panose="02020603050405020304" pitchFamily="18" charset="0"/>
              <a:cs typeface="Times New Roman" panose="02020603050405020304" pitchFamily="18" charset="0"/>
            </a:endParaRPr>
          </a:p>
          <a:p>
            <a:r>
              <a:rPr lang="hu-HU" sz="2000" b="1" dirty="0">
                <a:latin typeface="Times New Roman" panose="02020603050405020304" pitchFamily="18" charset="0"/>
                <a:cs typeface="Times New Roman" panose="02020603050405020304" pitchFamily="18" charset="0"/>
              </a:rPr>
              <a:t>Csongrád-Csanád Vármegyében 2025. decemberében az álláskeresők száma: </a:t>
            </a:r>
            <a:br>
              <a:rPr lang="hu-HU" sz="2000" b="1" dirty="0">
                <a:latin typeface="Times New Roman" panose="02020603050405020304" pitchFamily="18" charset="0"/>
                <a:cs typeface="Times New Roman" panose="02020603050405020304" pitchFamily="18" charset="0"/>
              </a:rPr>
            </a:br>
            <a:r>
              <a:rPr lang="hu-HU" sz="2000" b="1" dirty="0">
                <a:latin typeface="Times New Roman" panose="02020603050405020304" pitchFamily="18" charset="0"/>
                <a:cs typeface="Times New Roman" panose="02020603050405020304" pitchFamily="18" charset="0"/>
              </a:rPr>
              <a:t>4 467 fő</a:t>
            </a:r>
            <a:br>
              <a:rPr lang="hu-HU" sz="2000" dirty="0">
                <a:latin typeface="Times New Roman" panose="02020603050405020304" pitchFamily="18" charset="0"/>
                <a:cs typeface="Times New Roman" panose="02020603050405020304" pitchFamily="18" charset="0"/>
              </a:rPr>
            </a:br>
            <a:r>
              <a:rPr lang="hu-HU" sz="2000" dirty="0">
                <a:latin typeface="Times New Roman" panose="02020603050405020304" pitchFamily="18" charset="0"/>
                <a:cs typeface="Times New Roman" panose="02020603050405020304" pitchFamily="18" charset="0"/>
              </a:rPr>
              <a:t>Az adatok az előző év azonos időszakához képest 4,5 % -os csökkenést mutatnak.</a:t>
            </a:r>
            <a:br>
              <a:rPr lang="hu-HU" sz="2000" dirty="0">
                <a:latin typeface="Times New Roman" panose="02020603050405020304" pitchFamily="18" charset="0"/>
                <a:cs typeface="Times New Roman" panose="02020603050405020304" pitchFamily="18" charset="0"/>
              </a:rPr>
            </a:br>
            <a:endParaRPr lang="hu-HU" sz="2000" dirty="0">
              <a:latin typeface="Times New Roman" panose="02020603050405020304" pitchFamily="18" charset="0"/>
              <a:cs typeface="Times New Roman" panose="02020603050405020304" pitchFamily="18" charset="0"/>
            </a:endParaRPr>
          </a:p>
          <a:p>
            <a:r>
              <a:rPr lang="hu-HU" sz="2000" dirty="0">
                <a:latin typeface="Times New Roman" panose="02020603050405020304" pitchFamily="18" charset="0"/>
                <a:cs typeface="Times New Roman" panose="02020603050405020304" pitchFamily="18" charset="0"/>
              </a:rPr>
              <a:t>Nyilvántartott álláskeresők száma az munkavállalási korú népességhez viszonyítva 1,78 %</a:t>
            </a:r>
          </a:p>
          <a:p>
            <a:endParaRPr lang="hu-HU"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37769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0" y="274638"/>
            <a:ext cx="9144000" cy="1143000"/>
          </a:xfrm>
        </p:spPr>
        <p:txBody>
          <a:bodyPr/>
          <a:lstStyle/>
          <a:p>
            <a:pPr eaLnBrk="1" hangingPunct="1"/>
            <a:r>
              <a:rPr lang="hu-HU" sz="4000" b="1" dirty="0">
                <a:latin typeface="Times New Roman" pitchFamily="18" charset="0"/>
              </a:rPr>
              <a:t>Munkanélküliség</a:t>
            </a:r>
          </a:p>
        </p:txBody>
      </p:sp>
      <p:sp>
        <p:nvSpPr>
          <p:cNvPr id="19458" name="Rectangle 3"/>
          <p:cNvSpPr>
            <a:spLocks noGrp="1" noChangeArrowheads="1"/>
          </p:cNvSpPr>
          <p:nvPr>
            <p:ph type="body" idx="1"/>
          </p:nvPr>
        </p:nvSpPr>
        <p:spPr>
          <a:xfrm>
            <a:off x="1169622" y="1340768"/>
            <a:ext cx="6804756" cy="4525963"/>
          </a:xfrm>
        </p:spPr>
        <p:txBody>
          <a:bodyPr/>
          <a:lstStyle/>
          <a:p>
            <a:pPr marL="0" indent="0">
              <a:buNone/>
            </a:pPr>
            <a:r>
              <a:rPr lang="hu-HU" sz="2000" b="1" dirty="0">
                <a:latin typeface="Times New Roman" panose="02020603050405020304" pitchFamily="18" charset="0"/>
                <a:cs typeface="Times New Roman" panose="02020603050405020304" pitchFamily="18" charset="0"/>
              </a:rPr>
              <a:t>Üllés (2025. 12.20. állapot)</a:t>
            </a:r>
          </a:p>
          <a:p>
            <a:r>
              <a:rPr lang="hu-HU" sz="2000" dirty="0">
                <a:latin typeface="Times New Roman" panose="02020603050405020304" pitchFamily="18" charset="0"/>
                <a:cs typeface="Times New Roman" panose="02020603050405020304" pitchFamily="18" charset="0"/>
              </a:rPr>
              <a:t>munkavállalási korú népesség 			1 962 fő</a:t>
            </a:r>
          </a:p>
          <a:p>
            <a:r>
              <a:rPr lang="hu-HU" sz="2000" dirty="0">
                <a:latin typeface="Times New Roman" panose="02020603050405020304" pitchFamily="18" charset="0"/>
                <a:cs typeface="Times New Roman" panose="02020603050405020304" pitchFamily="18" charset="0"/>
              </a:rPr>
              <a:t>regisztrált álláskereső				35 fő</a:t>
            </a:r>
          </a:p>
          <a:p>
            <a:r>
              <a:rPr lang="hu-HU" sz="2000" dirty="0">
                <a:latin typeface="Times New Roman" panose="02020603050405020304" pitchFamily="18" charset="0"/>
                <a:cs typeface="Times New Roman" panose="02020603050405020304" pitchFamily="18" charset="0"/>
              </a:rPr>
              <a:t>ebből több mint 365 napja nyilvántartott		10 fő</a:t>
            </a:r>
          </a:p>
          <a:p>
            <a:r>
              <a:rPr lang="hu-HU" sz="2000" dirty="0">
                <a:latin typeface="Times New Roman" panose="02020603050405020304" pitchFamily="18" charset="0"/>
                <a:cs typeface="Times New Roman" panose="02020603050405020304" pitchFamily="18" charset="0"/>
              </a:rPr>
              <a:t>aktív korúak ellátásában részesülő		3 fő</a:t>
            </a:r>
          </a:p>
          <a:p>
            <a:r>
              <a:rPr lang="hu-HU" sz="2000" dirty="0">
                <a:latin typeface="Times New Roman" panose="02020603050405020304" pitchFamily="18" charset="0"/>
                <a:cs typeface="Times New Roman" panose="02020603050405020304" pitchFamily="18" charset="0"/>
              </a:rPr>
              <a:t>álláskeresési járadék 				9 fő</a:t>
            </a:r>
          </a:p>
          <a:p>
            <a:r>
              <a:rPr lang="hu-HU" sz="2000" dirty="0">
                <a:latin typeface="Times New Roman" panose="02020603050405020304" pitchFamily="18" charset="0"/>
                <a:cs typeface="Times New Roman" panose="02020603050405020304" pitchFamily="18" charset="0"/>
              </a:rPr>
              <a:t>álláskeresési segély				10 fő</a:t>
            </a:r>
          </a:p>
          <a:p>
            <a:r>
              <a:rPr lang="hu-HU" sz="2000" dirty="0">
                <a:latin typeface="Times New Roman" panose="02020603050405020304" pitchFamily="18" charset="0"/>
                <a:cs typeface="Times New Roman" panose="02020603050405020304" pitchFamily="18" charset="0"/>
              </a:rPr>
              <a:t>relatív mutató					1,78 %</a:t>
            </a:r>
          </a:p>
          <a:p>
            <a:r>
              <a:rPr lang="hu-HU" sz="2000" dirty="0">
                <a:latin typeface="Times New Roman" panose="02020603050405020304" pitchFamily="18" charset="0"/>
                <a:cs typeface="Times New Roman" panose="02020603050405020304" pitchFamily="18" charset="0"/>
              </a:rPr>
              <a:t>arányszám					0,51 </a:t>
            </a:r>
          </a:p>
          <a:p>
            <a:endParaRPr lang="hu-HU" sz="18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9F8C9557-6F77-4DA6-9415-5DFB8C5550E3}"/>
              </a:ext>
            </a:extLst>
          </p:cNvPr>
          <p:cNvSpPr>
            <a:spLocks noGrp="1"/>
          </p:cNvSpPr>
          <p:nvPr>
            <p:ph type="title"/>
          </p:nvPr>
        </p:nvSpPr>
        <p:spPr>
          <a:xfrm>
            <a:off x="0" y="274638"/>
            <a:ext cx="9144000" cy="1143000"/>
          </a:xfrm>
        </p:spPr>
        <p:txBody>
          <a:bodyPr/>
          <a:lstStyle/>
          <a:p>
            <a:r>
              <a:rPr lang="hu-HU" sz="4000" b="1" dirty="0">
                <a:latin typeface="Times New Roman" panose="02020603050405020304" pitchFamily="18" charset="0"/>
                <a:cs typeface="Times New Roman" panose="02020603050405020304" pitchFamily="18" charset="0"/>
              </a:rPr>
              <a:t>Közfoglalkoztatás 2025.</a:t>
            </a:r>
          </a:p>
        </p:txBody>
      </p:sp>
      <p:sp>
        <p:nvSpPr>
          <p:cNvPr id="3" name="Tartalom helye 2">
            <a:extLst>
              <a:ext uri="{FF2B5EF4-FFF2-40B4-BE49-F238E27FC236}">
                <a16:creationId xmlns:a16="http://schemas.microsoft.com/office/drawing/2014/main" id="{8537E24C-7659-4380-A497-0222CD2E3767}"/>
              </a:ext>
            </a:extLst>
          </p:cNvPr>
          <p:cNvSpPr>
            <a:spLocks noGrp="1"/>
          </p:cNvSpPr>
          <p:nvPr>
            <p:ph idx="1"/>
          </p:nvPr>
        </p:nvSpPr>
        <p:spPr>
          <a:xfrm>
            <a:off x="0" y="1339552"/>
            <a:ext cx="9144000" cy="5257800"/>
          </a:xfrm>
        </p:spPr>
        <p:txBody>
          <a:bodyPr/>
          <a:lstStyle/>
          <a:p>
            <a:pPr marL="0" indent="0">
              <a:buNone/>
            </a:pPr>
            <a:r>
              <a:rPr lang="hu-HU" sz="2000" b="1" dirty="0">
                <a:latin typeface="Times New Roman" panose="02020603050405020304" pitchFamily="18" charset="0"/>
                <a:cs typeface="Times New Roman" panose="02020603050405020304" pitchFamily="18" charset="0"/>
              </a:rPr>
              <a:t>Startmunka mintaprogram</a:t>
            </a:r>
          </a:p>
          <a:p>
            <a:r>
              <a:rPr lang="hu-HU" sz="2000" b="1" dirty="0">
                <a:latin typeface="Times New Roman" panose="02020603050405020304" pitchFamily="18" charset="0"/>
                <a:cs typeface="Times New Roman" panose="02020603050405020304" pitchFamily="18" charset="0"/>
              </a:rPr>
              <a:t>Belterületi utak karbantartása</a:t>
            </a:r>
            <a:br>
              <a:rPr lang="hu-HU" sz="2000" b="1" dirty="0">
                <a:latin typeface="Times New Roman" panose="02020603050405020304" pitchFamily="18" charset="0"/>
                <a:cs typeface="Times New Roman" panose="02020603050405020304" pitchFamily="18" charset="0"/>
              </a:rPr>
            </a:br>
            <a:r>
              <a:rPr lang="hu-HU" sz="2000" dirty="0">
                <a:latin typeface="Times New Roman" panose="02020603050405020304" pitchFamily="18" charset="0"/>
                <a:cs typeface="Times New Roman" panose="02020603050405020304" pitchFamily="18" charset="0"/>
              </a:rPr>
              <a:t>Feladat: belterületi csapadékvízelvezetők, belterületi utak és környezetének karbantartása, kerékpárút és környezetének karbantartása, parlagfű-mentesítés</a:t>
            </a:r>
            <a:br>
              <a:rPr lang="hu-HU" sz="2000" dirty="0">
                <a:latin typeface="Times New Roman" panose="02020603050405020304" pitchFamily="18" charset="0"/>
                <a:cs typeface="Times New Roman" panose="02020603050405020304" pitchFamily="18" charset="0"/>
              </a:rPr>
            </a:br>
            <a:r>
              <a:rPr lang="hu-HU" sz="2000" dirty="0">
                <a:latin typeface="Times New Roman" panose="02020603050405020304" pitchFamily="18" charset="0"/>
                <a:cs typeface="Times New Roman" panose="02020603050405020304" pitchFamily="18" charset="0"/>
              </a:rPr>
              <a:t>  2024. március 01. – 2025. február 28.	         </a:t>
            </a:r>
            <a:r>
              <a:rPr lang="hu-HU" sz="2000" b="1" dirty="0">
                <a:latin typeface="Times New Roman" panose="02020603050405020304" pitchFamily="18" charset="0"/>
                <a:cs typeface="Times New Roman" panose="02020603050405020304" pitchFamily="18" charset="0"/>
              </a:rPr>
              <a:t>9 fő</a:t>
            </a:r>
          </a:p>
          <a:p>
            <a:pPr marL="457200" lvl="1" indent="0">
              <a:buNone/>
            </a:pPr>
            <a:r>
              <a:rPr lang="hu-HU" sz="2000" dirty="0">
                <a:latin typeface="Times New Roman" panose="02020603050405020304" pitchFamily="18" charset="0"/>
                <a:cs typeface="Times New Roman" panose="02020603050405020304" pitchFamily="18" charset="0"/>
              </a:rPr>
              <a:t>2025. március 01. – 2026. február 28.	         </a:t>
            </a:r>
            <a:r>
              <a:rPr lang="hu-HU" sz="2000" b="1" dirty="0">
                <a:latin typeface="Times New Roman" panose="02020603050405020304" pitchFamily="18" charset="0"/>
                <a:cs typeface="Times New Roman" panose="02020603050405020304" pitchFamily="18" charset="0"/>
              </a:rPr>
              <a:t>8 fő</a:t>
            </a:r>
          </a:p>
          <a:p>
            <a:pPr marL="0" indent="0">
              <a:buNone/>
            </a:pPr>
            <a:br>
              <a:rPr lang="hu-HU" sz="2000" b="1" dirty="0">
                <a:latin typeface="Times New Roman" panose="02020603050405020304" pitchFamily="18" charset="0"/>
                <a:cs typeface="Times New Roman" panose="02020603050405020304" pitchFamily="18" charset="0"/>
              </a:rPr>
            </a:br>
            <a:endParaRPr lang="hu-HU" sz="2000" b="1" dirty="0">
              <a:latin typeface="Times New Roman" panose="02020603050405020304" pitchFamily="18" charset="0"/>
              <a:cs typeface="Times New Roman" panose="02020603050405020304" pitchFamily="18" charset="0"/>
            </a:endParaRPr>
          </a:p>
          <a:p>
            <a:r>
              <a:rPr lang="hu-HU" sz="2000" b="1" dirty="0">
                <a:latin typeface="Times New Roman" panose="02020603050405020304" pitchFamily="18" charset="0"/>
                <a:cs typeface="Times New Roman" panose="02020603050405020304" pitchFamily="18" charset="0"/>
              </a:rPr>
              <a:t>Nyári diákmunka a Csongrád-Csanád Vármegyei Kormányhivatal Mórahalmi Járási Hivatala Foglalkoztatási Osztályának támogatásával</a:t>
            </a:r>
          </a:p>
          <a:p>
            <a:pPr marL="457200" lvl="1" indent="0">
              <a:buNone/>
            </a:pPr>
            <a:r>
              <a:rPr lang="hu-HU" sz="2000" dirty="0">
                <a:latin typeface="Times New Roman" panose="02020603050405020304" pitchFamily="18" charset="0"/>
                <a:cs typeface="Times New Roman" panose="02020603050405020304" pitchFamily="18" charset="0"/>
              </a:rPr>
              <a:t>2025. július 01. – 2025. július 16. 	         </a:t>
            </a:r>
            <a:r>
              <a:rPr lang="hu-HU" sz="2000" b="1" dirty="0">
                <a:latin typeface="Times New Roman" panose="02020603050405020304" pitchFamily="18" charset="0"/>
                <a:cs typeface="Times New Roman" panose="02020603050405020304" pitchFamily="18" charset="0"/>
              </a:rPr>
              <a:t>9 fő napi 6 órában</a:t>
            </a:r>
          </a:p>
        </p:txBody>
      </p:sp>
    </p:spTree>
    <p:extLst>
      <p:ext uri="{BB962C8B-B14F-4D97-AF65-F5344CB8AC3E}">
        <p14:creationId xmlns:p14="http://schemas.microsoft.com/office/powerpoint/2010/main" val="20117640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0" y="413792"/>
            <a:ext cx="9144000" cy="1143000"/>
          </a:xfrm>
        </p:spPr>
        <p:txBody>
          <a:bodyPr/>
          <a:lstStyle/>
          <a:p>
            <a:pPr eaLnBrk="1" hangingPunct="1"/>
            <a:r>
              <a:rPr lang="hu-HU" sz="4000" b="1" dirty="0">
                <a:latin typeface="Times New Roman" pitchFamily="18" charset="0"/>
              </a:rPr>
              <a:t>A Technikai Csoport és a közfoglalkoztatottak által elvégzett munkák, feladatok</a:t>
            </a:r>
          </a:p>
        </p:txBody>
      </p:sp>
      <p:sp>
        <p:nvSpPr>
          <p:cNvPr id="21506" name="Rectangle 3"/>
          <p:cNvSpPr>
            <a:spLocks noGrp="1" noChangeArrowheads="1"/>
          </p:cNvSpPr>
          <p:nvPr>
            <p:ph type="body" idx="1"/>
          </p:nvPr>
        </p:nvSpPr>
        <p:spPr>
          <a:xfrm>
            <a:off x="683568" y="1888232"/>
            <a:ext cx="8002587" cy="4997152"/>
          </a:xfrm>
        </p:spPr>
        <p:txBody>
          <a:bodyPr/>
          <a:lstStyle/>
          <a:p>
            <a:pPr eaLnBrk="1" hangingPunct="1">
              <a:lnSpc>
                <a:spcPct val="90000"/>
              </a:lnSpc>
            </a:pPr>
            <a:r>
              <a:rPr lang="hu-HU" sz="2000" dirty="0">
                <a:solidFill>
                  <a:schemeClr val="tx1">
                    <a:lumMod val="95000"/>
                    <a:lumOff val="5000"/>
                  </a:schemeClr>
                </a:solidFill>
                <a:latin typeface="Times New Roman" pitchFamily="18" charset="0"/>
                <a:cs typeface="Times New Roman" panose="02020603050405020304" pitchFamily="18" charset="0"/>
              </a:rPr>
              <a:t>Park gondozás, kertészeti feladatok</a:t>
            </a:r>
          </a:p>
          <a:p>
            <a:pPr eaLnBrk="1" hangingPunct="1">
              <a:lnSpc>
                <a:spcPct val="90000"/>
              </a:lnSpc>
            </a:pPr>
            <a:r>
              <a:rPr lang="hu-HU" sz="2000" dirty="0">
                <a:solidFill>
                  <a:schemeClr val="tx1">
                    <a:lumMod val="95000"/>
                    <a:lumOff val="5000"/>
                  </a:schemeClr>
                </a:solidFill>
                <a:latin typeface="Times New Roman" pitchFamily="18" charset="0"/>
                <a:cs typeface="Times New Roman" panose="02020603050405020304" pitchFamily="18" charset="0"/>
              </a:rPr>
              <a:t>Közterület takarítás, karbantartás, kaszálás</a:t>
            </a:r>
          </a:p>
          <a:p>
            <a:pPr eaLnBrk="1" hangingPunct="1">
              <a:lnSpc>
                <a:spcPct val="90000"/>
              </a:lnSpc>
            </a:pPr>
            <a:r>
              <a:rPr lang="hu-HU" sz="2000" dirty="0">
                <a:solidFill>
                  <a:schemeClr val="tx1">
                    <a:lumMod val="95000"/>
                    <a:lumOff val="5000"/>
                  </a:schemeClr>
                </a:solidFill>
                <a:latin typeface="Times New Roman" pitchFamily="18" charset="0"/>
                <a:cs typeface="Times New Roman" panose="02020603050405020304" pitchFamily="18" charset="0"/>
              </a:rPr>
              <a:t>Csatorna tisztítás (ATIVIZIG)</a:t>
            </a:r>
          </a:p>
          <a:p>
            <a:pPr eaLnBrk="1" hangingPunct="1">
              <a:lnSpc>
                <a:spcPct val="90000"/>
              </a:lnSpc>
            </a:pPr>
            <a:r>
              <a:rPr lang="hu-HU" sz="2000" dirty="0">
                <a:solidFill>
                  <a:schemeClr val="tx1">
                    <a:lumMod val="95000"/>
                    <a:lumOff val="5000"/>
                  </a:schemeClr>
                </a:solidFill>
                <a:latin typeface="Times New Roman" pitchFamily="18" charset="0"/>
                <a:cs typeface="Times New Roman" panose="02020603050405020304" pitchFamily="18" charset="0"/>
              </a:rPr>
              <a:t>Útfenntartás, karbantartás (fanyesés, bozótirtás)</a:t>
            </a:r>
          </a:p>
          <a:p>
            <a:pPr eaLnBrk="1" hangingPunct="1">
              <a:lnSpc>
                <a:spcPct val="90000"/>
              </a:lnSpc>
            </a:pPr>
            <a:r>
              <a:rPr lang="hu-HU" sz="2000" dirty="0">
                <a:solidFill>
                  <a:schemeClr val="tx1">
                    <a:lumMod val="95000"/>
                    <a:lumOff val="5000"/>
                  </a:schemeClr>
                </a:solidFill>
                <a:latin typeface="Times New Roman" pitchFamily="18" charset="0"/>
                <a:cs typeface="Times New Roman" panose="02020603050405020304" pitchFamily="18" charset="0"/>
              </a:rPr>
              <a:t>Horgásztó környékének karbantartása</a:t>
            </a:r>
          </a:p>
          <a:p>
            <a:pPr eaLnBrk="1" hangingPunct="1">
              <a:lnSpc>
                <a:spcPct val="90000"/>
              </a:lnSpc>
            </a:pPr>
            <a:r>
              <a:rPr lang="hu-HU" sz="2000" dirty="0">
                <a:solidFill>
                  <a:schemeClr val="tx1">
                    <a:lumMod val="95000"/>
                    <a:lumOff val="5000"/>
                  </a:schemeClr>
                </a:solidFill>
                <a:latin typeface="Times New Roman" pitchFamily="18" charset="0"/>
                <a:cs typeface="Times New Roman" panose="02020603050405020304" pitchFamily="18" charset="0"/>
              </a:rPr>
              <a:t>Intézmények takarítása, karbantartása</a:t>
            </a:r>
          </a:p>
          <a:p>
            <a:pPr eaLnBrk="1" hangingPunct="1">
              <a:lnSpc>
                <a:spcPct val="90000"/>
              </a:lnSpc>
            </a:pPr>
            <a:r>
              <a:rPr lang="hu-HU" sz="2000" dirty="0">
                <a:solidFill>
                  <a:schemeClr val="tx1">
                    <a:lumMod val="95000"/>
                    <a:lumOff val="5000"/>
                  </a:schemeClr>
                </a:solidFill>
                <a:latin typeface="Times New Roman" pitchFamily="18" charset="0"/>
                <a:cs typeface="Times New Roman" panose="02020603050405020304" pitchFamily="18" charset="0"/>
              </a:rPr>
              <a:t>Szakmunkák (dajka, szociális gondozó, konyhai kisegítő, kőműves, asztalos, lakatos)</a:t>
            </a:r>
          </a:p>
          <a:p>
            <a:pPr lvl="0"/>
            <a:r>
              <a:rPr lang="hu-HU" sz="2000" dirty="0">
                <a:solidFill>
                  <a:schemeClr val="tx1">
                    <a:lumMod val="95000"/>
                    <a:lumOff val="5000"/>
                  </a:schemeClr>
                </a:solidFill>
                <a:latin typeface="Times New Roman" pitchFamily="18" charset="0"/>
                <a:cs typeface="Times New Roman" panose="02020603050405020304" pitchFamily="18" charset="0"/>
              </a:rPr>
              <a:t>Pályázatok során az Önkormányzat által elvállalt munkálatok végzése</a:t>
            </a:r>
          </a:p>
          <a:p>
            <a:pPr lvl="0"/>
            <a:r>
              <a:rPr lang="hu-HU" sz="2000" dirty="0">
                <a:solidFill>
                  <a:schemeClr val="tx1">
                    <a:lumMod val="95000"/>
                    <a:lumOff val="5000"/>
                  </a:schemeClr>
                </a:solidFill>
                <a:latin typeface="Times New Roman" pitchFamily="18" charset="0"/>
                <a:cs typeface="Times New Roman" panose="02020603050405020304" pitchFamily="18" charset="0"/>
              </a:rPr>
              <a:t>Szociális tűzifa előkészítése (idősek részére összevágva), szállítása</a:t>
            </a:r>
          </a:p>
          <a:p>
            <a:pPr lvl="0"/>
            <a:r>
              <a:rPr lang="hu-HU" sz="2000" dirty="0">
                <a:solidFill>
                  <a:schemeClr val="tx1">
                    <a:lumMod val="95000"/>
                    <a:lumOff val="5000"/>
                  </a:schemeClr>
                </a:solidFill>
                <a:latin typeface="Times New Roman" pitchFamily="18" charset="0"/>
                <a:cs typeface="Times New Roman" panose="02020603050405020304" pitchFamily="18" charset="0"/>
              </a:rPr>
              <a:t>Kerékpárút karbantartás (kaszálás, söprögetés, zöld hulladék gyűjtése, szállítása, gyomirtózás)</a:t>
            </a:r>
          </a:p>
          <a:p>
            <a:pPr eaLnBrk="1" hangingPunct="1">
              <a:lnSpc>
                <a:spcPct val="90000"/>
              </a:lnSpc>
            </a:pPr>
            <a:endParaRPr lang="hu-HU" sz="1800" dirty="0">
              <a:solidFill>
                <a:srgbClr val="FF0000"/>
              </a:solidFill>
            </a:endParaRPr>
          </a:p>
        </p:txBody>
      </p:sp>
    </p:spTree>
    <p:extLst>
      <p:ext uri="{BB962C8B-B14F-4D97-AF65-F5344CB8AC3E}">
        <p14:creationId xmlns:p14="http://schemas.microsoft.com/office/powerpoint/2010/main" val="17557420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3117C-7AD9-27A1-DE1E-C461E0A03A44}"/>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314572F7-12D2-260E-A0DF-E2AF891E8EEA}"/>
              </a:ext>
            </a:extLst>
          </p:cNvPr>
          <p:cNvSpPr>
            <a:spLocks noGrp="1"/>
          </p:cNvSpPr>
          <p:nvPr>
            <p:ph type="title"/>
          </p:nvPr>
        </p:nvSpPr>
        <p:spPr/>
        <p:txBody>
          <a:bodyPr/>
          <a:lstStyle/>
          <a:p>
            <a:r>
              <a:rPr lang="hu-HU" sz="4000" b="1" dirty="0">
                <a:solidFill>
                  <a:schemeClr val="tx1"/>
                </a:solidFill>
                <a:latin typeface="Times New Roman" panose="02020603050405020304" pitchFamily="18" charset="0"/>
                <a:cs typeface="Times New Roman" panose="02020603050405020304" pitchFamily="18" charset="0"/>
              </a:rPr>
              <a:t>Szociális tűzifa</a:t>
            </a:r>
          </a:p>
        </p:txBody>
      </p:sp>
      <p:sp>
        <p:nvSpPr>
          <p:cNvPr id="3" name="Tartalom helye 2">
            <a:extLst>
              <a:ext uri="{FF2B5EF4-FFF2-40B4-BE49-F238E27FC236}">
                <a16:creationId xmlns:a16="http://schemas.microsoft.com/office/drawing/2014/main" id="{D83D1D21-92A8-06CE-C184-1C111DCEE0FA}"/>
              </a:ext>
            </a:extLst>
          </p:cNvPr>
          <p:cNvSpPr>
            <a:spLocks noGrp="1"/>
          </p:cNvSpPr>
          <p:nvPr>
            <p:ph idx="1"/>
          </p:nvPr>
        </p:nvSpPr>
        <p:spPr/>
        <p:txBody>
          <a:bodyPr/>
          <a:lstStyle/>
          <a:p>
            <a:pPr marL="0" indent="0" algn="just">
              <a:buNone/>
            </a:pPr>
            <a:r>
              <a:rPr lang="hu-HU" sz="2400" dirty="0">
                <a:effectLst/>
                <a:latin typeface="Times New Roman" panose="02020603050405020304" pitchFamily="18" charset="0"/>
                <a:ea typeface="Calibri" panose="020F0502020204030204" pitchFamily="34" charset="0"/>
                <a:cs typeface="Times New Roman" panose="02020603050405020304" pitchFamily="18" charset="0"/>
              </a:rPr>
              <a:t>Üllés Nagyközségi Önkormányzat a Magyarország 2025. évi központi költségvetésről szóló 2024. évi XC. törvény 3. mellékelt 2.3.1. pontja szerinti „A települési önkormányzatok szociális célú tüzelőanyag vásárláshoz kapcsolódó támogatására” 175 erdei köbméter lágy lombos tűzifa vásárlásához 2 641 600 Ft összegű támogatásban részesült. </a:t>
            </a:r>
          </a:p>
          <a:p>
            <a:pPr marL="0" indent="0" algn="just">
              <a:buNone/>
            </a:pPr>
            <a:r>
              <a:rPr lang="hu-HU" sz="2400" dirty="0">
                <a:effectLst/>
                <a:latin typeface="Times New Roman" panose="02020603050405020304" pitchFamily="18" charset="0"/>
                <a:ea typeface="Calibri" panose="020F0502020204030204" pitchFamily="34" charset="0"/>
                <a:cs typeface="Times New Roman" panose="02020603050405020304" pitchFamily="18" charset="0"/>
              </a:rPr>
              <a:t>A 175 erdei köbméter lágy lombos tűzifa a benyújtott lakossági kérelmek alapján 70 háztartás részére került kiosztásra.</a:t>
            </a:r>
            <a:endParaRPr lang="hu-HU"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504088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9CF8D-8044-E6FB-2FC7-E456DC4355EC}"/>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E6601F61-9511-394B-F912-4B11B47DE7EF}"/>
              </a:ext>
            </a:extLst>
          </p:cNvPr>
          <p:cNvSpPr>
            <a:spLocks noGrp="1"/>
          </p:cNvSpPr>
          <p:nvPr>
            <p:ph type="title"/>
          </p:nvPr>
        </p:nvSpPr>
        <p:spPr/>
        <p:txBody>
          <a:bodyPr/>
          <a:lstStyle/>
          <a:p>
            <a:r>
              <a:rPr lang="hu-HU" sz="4000" b="1" dirty="0">
                <a:solidFill>
                  <a:schemeClr val="tx1"/>
                </a:solidFill>
                <a:latin typeface="Times New Roman" panose="02020603050405020304" pitchFamily="18" charset="0"/>
                <a:cs typeface="Times New Roman" panose="02020603050405020304" pitchFamily="18" charset="0"/>
              </a:rPr>
              <a:t>Rendkívüli időjárás miatt lakosság részére biztosított tűzifa támogatás</a:t>
            </a:r>
          </a:p>
        </p:txBody>
      </p:sp>
      <p:sp>
        <p:nvSpPr>
          <p:cNvPr id="3" name="Tartalom helye 2">
            <a:extLst>
              <a:ext uri="{FF2B5EF4-FFF2-40B4-BE49-F238E27FC236}">
                <a16:creationId xmlns:a16="http://schemas.microsoft.com/office/drawing/2014/main" id="{1E9FFBA3-0B53-08C6-4CD9-7AE60DDD5FAF}"/>
              </a:ext>
            </a:extLst>
          </p:cNvPr>
          <p:cNvSpPr>
            <a:spLocks noGrp="1"/>
          </p:cNvSpPr>
          <p:nvPr>
            <p:ph idx="1"/>
          </p:nvPr>
        </p:nvSpPr>
        <p:spPr/>
        <p:txBody>
          <a:bodyPr/>
          <a:lstStyle/>
          <a:p>
            <a:pPr marL="0" indent="0" algn="just">
              <a:buNone/>
            </a:pPr>
            <a:r>
              <a:rPr lang="hu-HU" sz="2400" dirty="0">
                <a:effectLst/>
                <a:latin typeface="Times New Roman" panose="02020603050405020304" pitchFamily="18" charset="0"/>
                <a:ea typeface="Calibri" panose="020F0502020204030204" pitchFamily="34" charset="0"/>
                <a:cs typeface="Times New Roman" panose="02020603050405020304" pitchFamily="18" charset="0"/>
              </a:rPr>
              <a:t>Üllés Nagyközségi Önkormányzat a 93 erdei köbméter lágy és kemény lombos fát kapott. </a:t>
            </a:r>
          </a:p>
          <a:p>
            <a:pPr marL="0" indent="0" algn="just">
              <a:buNone/>
            </a:pPr>
            <a:r>
              <a:rPr lang="hu-HU" sz="2400" dirty="0">
                <a:effectLst/>
                <a:latin typeface="Times New Roman" panose="02020603050405020304" pitchFamily="18" charset="0"/>
                <a:ea typeface="Calibri" panose="020F0502020204030204" pitchFamily="34" charset="0"/>
                <a:cs typeface="Times New Roman" panose="02020603050405020304" pitchFamily="18" charset="0"/>
              </a:rPr>
              <a:t>Egy háztartás maximum 1 köbméter tűzifát igényelhet.</a:t>
            </a:r>
          </a:p>
          <a:p>
            <a:pPr marL="0" indent="0" algn="just">
              <a:buNone/>
            </a:pPr>
            <a:r>
              <a:rPr lang="hu-HU" sz="2400" dirty="0">
                <a:latin typeface="Times New Roman" panose="02020603050405020304" pitchFamily="18" charset="0"/>
                <a:ea typeface="Calibri" panose="020F0502020204030204" pitchFamily="34" charset="0"/>
                <a:cs typeface="Times New Roman" panose="02020603050405020304" pitchFamily="18" charset="0"/>
              </a:rPr>
              <a:t>93 rászoruló személy részére a szociális ellátási rendszerben lévők közt kerül kiosztásra a támogatás.</a:t>
            </a:r>
          </a:p>
          <a:p>
            <a:pPr marL="0" indent="0" algn="just">
              <a:buNone/>
            </a:pPr>
            <a:endParaRPr lang="hu-HU" sz="24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5" name="Kép 4">
            <a:extLst>
              <a:ext uri="{FF2B5EF4-FFF2-40B4-BE49-F238E27FC236}">
                <a16:creationId xmlns:a16="http://schemas.microsoft.com/office/drawing/2014/main" id="{FBE59043-BE35-455D-8E20-E41A0373F658}"/>
              </a:ext>
            </a:extLst>
          </p:cNvPr>
          <p:cNvPicPr>
            <a:picLocks noChangeAspect="1"/>
          </p:cNvPicPr>
          <p:nvPr/>
        </p:nvPicPr>
        <p:blipFill>
          <a:blip r:embed="rId2" cstate="print">
            <a:extLst>
              <a:ext uri="{28A0092B-C50C-407E-A947-70E740481C1C}">
                <a14:useLocalDpi xmlns:a14="http://schemas.microsoft.com/office/drawing/2010/main" val="0"/>
              </a:ext>
            </a:extLst>
          </a:blip>
          <a:srcRect t="7386" b="21025"/>
          <a:stretch>
            <a:fillRect/>
          </a:stretch>
        </p:blipFill>
        <p:spPr>
          <a:xfrm>
            <a:off x="0" y="3861048"/>
            <a:ext cx="9144000" cy="3024336"/>
          </a:xfrm>
          <a:prstGeom prst="rect">
            <a:avLst/>
          </a:prstGeom>
        </p:spPr>
      </p:pic>
    </p:spTree>
    <p:extLst>
      <p:ext uri="{BB962C8B-B14F-4D97-AF65-F5344CB8AC3E}">
        <p14:creationId xmlns:p14="http://schemas.microsoft.com/office/powerpoint/2010/main" val="25393628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ép 4">
            <a:extLst>
              <a:ext uri="{FF2B5EF4-FFF2-40B4-BE49-F238E27FC236}">
                <a16:creationId xmlns:a16="http://schemas.microsoft.com/office/drawing/2014/main" id="{A1E68FF4-D8DB-67E8-C135-F64BB8CBAA0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520" y="-27384"/>
            <a:ext cx="9160520" cy="4232160"/>
          </a:xfrm>
          <a:prstGeom prst="rect">
            <a:avLst/>
          </a:prstGeom>
        </p:spPr>
      </p:pic>
      <p:pic>
        <p:nvPicPr>
          <p:cNvPr id="7" name="Kép 6">
            <a:extLst>
              <a:ext uri="{FF2B5EF4-FFF2-40B4-BE49-F238E27FC236}">
                <a16:creationId xmlns:a16="http://schemas.microsoft.com/office/drawing/2014/main" id="{B724D1D1-F87A-D9C9-922C-B5D970B46ED9}"/>
              </a:ext>
            </a:extLst>
          </p:cNvPr>
          <p:cNvPicPr>
            <a:picLocks noChangeAspect="1"/>
          </p:cNvPicPr>
          <p:nvPr/>
        </p:nvPicPr>
        <p:blipFill>
          <a:blip r:embed="rId3" cstate="print">
            <a:extLst>
              <a:ext uri="{28A0092B-C50C-407E-A947-70E740481C1C}">
                <a14:useLocalDpi xmlns:a14="http://schemas.microsoft.com/office/drawing/2010/main" val="0"/>
              </a:ext>
            </a:extLst>
          </a:blip>
          <a:srcRect b="7868"/>
          <a:stretch>
            <a:fillRect/>
          </a:stretch>
        </p:blipFill>
        <p:spPr>
          <a:xfrm>
            <a:off x="-36512" y="2977673"/>
            <a:ext cx="9180512" cy="3907712"/>
          </a:xfrm>
          <a:prstGeom prst="rect">
            <a:avLst/>
          </a:prstGeom>
        </p:spPr>
      </p:pic>
    </p:spTree>
    <p:extLst>
      <p:ext uri="{BB962C8B-B14F-4D97-AF65-F5344CB8AC3E}">
        <p14:creationId xmlns:p14="http://schemas.microsoft.com/office/powerpoint/2010/main" val="5229919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2265DD-1478-C6BB-F032-47A3A077DD88}"/>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438B40CC-6F76-ADB1-F4A3-340E7EC51CE6}"/>
              </a:ext>
            </a:extLst>
          </p:cNvPr>
          <p:cNvSpPr>
            <a:spLocks noGrp="1"/>
          </p:cNvSpPr>
          <p:nvPr>
            <p:ph type="title"/>
          </p:nvPr>
        </p:nvSpPr>
        <p:spPr/>
        <p:txBody>
          <a:bodyPr/>
          <a:lstStyle/>
          <a:p>
            <a:r>
              <a:rPr lang="hu-HU" sz="4000" b="1" dirty="0">
                <a:solidFill>
                  <a:schemeClr val="tx1"/>
                </a:solidFill>
                <a:latin typeface="Times New Roman" panose="02020603050405020304" pitchFamily="18" charset="0"/>
                <a:cs typeface="Times New Roman" panose="02020603050405020304" pitchFamily="18" charset="0"/>
              </a:rPr>
              <a:t>Településrendezési Terv és Helyi Építési Szabályzat módosítása</a:t>
            </a:r>
          </a:p>
        </p:txBody>
      </p:sp>
      <p:sp>
        <p:nvSpPr>
          <p:cNvPr id="4" name="Tartalom helye 2">
            <a:extLst>
              <a:ext uri="{FF2B5EF4-FFF2-40B4-BE49-F238E27FC236}">
                <a16:creationId xmlns:a16="http://schemas.microsoft.com/office/drawing/2014/main" id="{17BD66AF-36B9-31D9-E4D2-2BC290BCE698}"/>
              </a:ext>
            </a:extLst>
          </p:cNvPr>
          <p:cNvSpPr>
            <a:spLocks noGrp="1"/>
          </p:cNvSpPr>
          <p:nvPr>
            <p:ph idx="1"/>
          </p:nvPr>
        </p:nvSpPr>
        <p:spPr>
          <a:xfrm>
            <a:off x="457200" y="1628800"/>
            <a:ext cx="8229600" cy="4063182"/>
          </a:xfrm>
        </p:spPr>
        <p:txBody>
          <a:bodyPr/>
          <a:lstStyle/>
          <a:p>
            <a:r>
              <a:rPr lang="hu-HU" sz="2800" dirty="0">
                <a:latin typeface="Times New Roman" panose="02020603050405020304" pitchFamily="18" charset="0"/>
                <a:cs typeface="Times New Roman" panose="02020603050405020304" pitchFamily="18" charset="0"/>
              </a:rPr>
              <a:t>A település bel- és külterületi szerkezetének teljes felülvizsgálata</a:t>
            </a:r>
          </a:p>
          <a:p>
            <a:r>
              <a:rPr lang="hu-HU" sz="2800" dirty="0">
                <a:latin typeface="Times New Roman" panose="02020603050405020304" pitchFamily="18" charset="0"/>
                <a:cs typeface="Times New Roman" panose="02020603050405020304" pitchFamily="18" charset="0"/>
              </a:rPr>
              <a:t>Lakossági és vállalkozói igények felmérése alapján</a:t>
            </a:r>
          </a:p>
          <a:p>
            <a:r>
              <a:rPr lang="hu-HU" sz="2800" dirty="0">
                <a:latin typeface="Times New Roman" panose="02020603050405020304" pitchFamily="18" charset="0"/>
                <a:cs typeface="Times New Roman" panose="02020603050405020304" pitchFamily="18" charset="0"/>
              </a:rPr>
              <a:t>12 szerkezeti tervet érintő módosítás</a:t>
            </a:r>
          </a:p>
          <a:p>
            <a:r>
              <a:rPr lang="hu-HU" sz="2800" dirty="0">
                <a:latin typeface="Times New Roman" panose="02020603050405020304" pitchFamily="18" charset="0"/>
                <a:cs typeface="Times New Roman" panose="02020603050405020304" pitchFamily="18" charset="0"/>
              </a:rPr>
              <a:t>3 szabályozás tervi/HÉSZ módosítás </a:t>
            </a:r>
            <a:br>
              <a:rPr lang="hu-HU" sz="2800" dirty="0">
                <a:latin typeface="Times New Roman" panose="02020603050405020304" pitchFamily="18" charset="0"/>
                <a:cs typeface="Times New Roman" panose="02020603050405020304" pitchFamily="18" charset="0"/>
              </a:rPr>
            </a:br>
            <a:endParaRPr lang="hu-HU"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062946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ép 4">
            <a:extLst>
              <a:ext uri="{FF2B5EF4-FFF2-40B4-BE49-F238E27FC236}">
                <a16:creationId xmlns:a16="http://schemas.microsoft.com/office/drawing/2014/main" id="{2EE78E1C-246E-7904-B18F-5B93B9410FD8}"/>
              </a:ext>
            </a:extLst>
          </p:cNvPr>
          <p:cNvPicPr>
            <a:picLocks noChangeAspect="1"/>
          </p:cNvPicPr>
          <p:nvPr/>
        </p:nvPicPr>
        <p:blipFill>
          <a:blip r:embed="rId2"/>
          <a:stretch>
            <a:fillRect/>
          </a:stretch>
        </p:blipFill>
        <p:spPr>
          <a:xfrm>
            <a:off x="1105908" y="116632"/>
            <a:ext cx="6932184" cy="5972693"/>
          </a:xfrm>
          <a:prstGeom prst="rect">
            <a:avLst/>
          </a:prstGeom>
        </p:spPr>
      </p:pic>
    </p:spTree>
    <p:extLst>
      <p:ext uri="{BB962C8B-B14F-4D97-AF65-F5344CB8AC3E}">
        <p14:creationId xmlns:p14="http://schemas.microsoft.com/office/powerpoint/2010/main" val="4139508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ép 4">
            <a:extLst>
              <a:ext uri="{FF2B5EF4-FFF2-40B4-BE49-F238E27FC236}">
                <a16:creationId xmlns:a16="http://schemas.microsoft.com/office/drawing/2014/main" id="{9ACC7FF3-C566-4A72-801F-EDAE49015CBC}"/>
              </a:ext>
            </a:extLst>
          </p:cNvPr>
          <p:cNvPicPr>
            <a:picLocks noChangeAspect="1"/>
          </p:cNvPicPr>
          <p:nvPr/>
        </p:nvPicPr>
        <p:blipFill>
          <a:blip r:embed="rId2"/>
          <a:stretch>
            <a:fillRect/>
          </a:stretch>
        </p:blipFill>
        <p:spPr>
          <a:xfrm>
            <a:off x="936740" y="116632"/>
            <a:ext cx="7270520" cy="5975857"/>
          </a:xfrm>
          <a:prstGeom prst="rect">
            <a:avLst/>
          </a:prstGeom>
        </p:spPr>
      </p:pic>
    </p:spTree>
    <p:extLst>
      <p:ext uri="{BB962C8B-B14F-4D97-AF65-F5344CB8AC3E}">
        <p14:creationId xmlns:p14="http://schemas.microsoft.com/office/powerpoint/2010/main" val="39395946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4"/>
          <p:cNvSpPr>
            <a:spLocks noGrp="1" noChangeArrowheads="1"/>
          </p:cNvSpPr>
          <p:nvPr>
            <p:ph type="ctrTitle"/>
          </p:nvPr>
        </p:nvSpPr>
        <p:spPr/>
        <p:txBody>
          <a:bodyPr/>
          <a:lstStyle/>
          <a:p>
            <a:pPr eaLnBrk="1" hangingPunct="1"/>
            <a:r>
              <a:rPr lang="hu-HU" sz="4000" b="1" dirty="0">
                <a:latin typeface="Times New Roman" pitchFamily="18" charset="0"/>
              </a:rPr>
              <a:t>Fejlesztések, beruházások 2025.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E88AD4D7-F32F-478A-9CA7-AF30F44109D7}"/>
              </a:ext>
            </a:extLst>
          </p:cNvPr>
          <p:cNvSpPr>
            <a:spLocks noGrp="1"/>
          </p:cNvSpPr>
          <p:nvPr>
            <p:ph type="title"/>
          </p:nvPr>
        </p:nvSpPr>
        <p:spPr>
          <a:xfrm>
            <a:off x="0" y="25747"/>
            <a:ext cx="9144000" cy="1143000"/>
          </a:xfrm>
        </p:spPr>
        <p:txBody>
          <a:bodyPr/>
          <a:lstStyle/>
          <a:p>
            <a:r>
              <a:rPr lang="hu-HU" sz="4000" b="1" dirty="0">
                <a:latin typeface="Times New Roman" panose="02020603050405020304" pitchFamily="18" charset="0"/>
                <a:cs typeface="Times New Roman" panose="02020603050405020304" pitchFamily="18" charset="0"/>
              </a:rPr>
              <a:t>Szabadság tér</a:t>
            </a:r>
            <a:endParaRPr lang="hu-HU" sz="4000" dirty="0"/>
          </a:p>
        </p:txBody>
      </p:sp>
      <p:sp>
        <p:nvSpPr>
          <p:cNvPr id="3" name="Tartalom helye 2">
            <a:extLst>
              <a:ext uri="{FF2B5EF4-FFF2-40B4-BE49-F238E27FC236}">
                <a16:creationId xmlns:a16="http://schemas.microsoft.com/office/drawing/2014/main" id="{04541ECA-8364-4174-90CB-2BC0EC871645}"/>
              </a:ext>
            </a:extLst>
          </p:cNvPr>
          <p:cNvSpPr>
            <a:spLocks noGrp="1"/>
          </p:cNvSpPr>
          <p:nvPr>
            <p:ph idx="1"/>
          </p:nvPr>
        </p:nvSpPr>
        <p:spPr>
          <a:xfrm>
            <a:off x="457200" y="980728"/>
            <a:ext cx="8229600" cy="5184576"/>
          </a:xfrm>
        </p:spPr>
        <p:txBody>
          <a:bodyPr/>
          <a:lstStyle/>
          <a:p>
            <a:pPr marL="0" indent="0" algn="just">
              <a:buNone/>
            </a:pPr>
            <a:r>
              <a:rPr lang="hu-HU" sz="2400" b="1" dirty="0">
                <a:effectLst/>
                <a:latin typeface="Times New Roman" panose="02020603050405020304" pitchFamily="18" charset="0"/>
                <a:ea typeface="Times New Roman" panose="02020603050405020304" pitchFamily="18" charset="0"/>
              </a:rPr>
              <a:t>TOP Plusz 1.2.1-21 kódszámú, „Élhető települések” c. pályázati felhívásra, „Zöldinfrastruktúra fejlesztés Üllésen”</a:t>
            </a:r>
          </a:p>
          <a:p>
            <a:pPr algn="just"/>
            <a:r>
              <a:rPr lang="hu-HU" sz="2200" dirty="0">
                <a:effectLst/>
                <a:latin typeface="Times New Roman" panose="02020603050405020304" pitchFamily="18" charset="0"/>
                <a:ea typeface="Times New Roman" panose="02020603050405020304" pitchFamily="18" charset="0"/>
              </a:rPr>
              <a:t>Támogatás: 250 millió Ft</a:t>
            </a:r>
          </a:p>
          <a:p>
            <a:pPr algn="just"/>
            <a:r>
              <a:rPr lang="hu-HU" sz="2200" dirty="0">
                <a:effectLst/>
                <a:latin typeface="Times New Roman" panose="02020603050405020304" pitchFamily="18" charset="0"/>
                <a:ea typeface="Times New Roman" panose="02020603050405020304" pitchFamily="18" charset="0"/>
              </a:rPr>
              <a:t>Tartalom: A projekt a park teljes rekonstrukciójára irányult. A projekt zárása 2025. január 31-én benyújtásra került. A parkon belüli közlekedő utak újra térburkolásra kerültek egy rendezvénytér kialakítása mellett. Új utcabútorok (padok, hulladékgyűjtők, okospadok) kerültek beszerzésre. Kialakításra került egy játszó sarok a gyerekek részére.</a:t>
            </a:r>
          </a:p>
          <a:p>
            <a:pPr algn="just"/>
            <a:r>
              <a:rPr lang="hu-HU" sz="2200" dirty="0">
                <a:effectLst/>
                <a:latin typeface="Times New Roman" panose="02020603050405020304" pitchFamily="18" charset="0"/>
                <a:ea typeface="Times New Roman" panose="02020603050405020304" pitchFamily="18" charset="0"/>
              </a:rPr>
              <a:t>A park villamos hálózata is megújult, új kandeláberes világítótestek épültek. Ezen kívül öntözőrendszert, új gyepszőnyeget és növényeket telepített a kivitelező cég.</a:t>
            </a:r>
          </a:p>
          <a:p>
            <a:pPr algn="just"/>
            <a:r>
              <a:rPr lang="hu-HU" sz="2200" dirty="0">
                <a:effectLst/>
                <a:latin typeface="Times New Roman" panose="02020603050405020304" pitchFamily="18" charset="0"/>
                <a:ea typeface="Times New Roman" panose="02020603050405020304" pitchFamily="18" charset="0"/>
              </a:rPr>
              <a:t>A beruházás ünnepélyes átadása 2024. december 7-én volt.</a:t>
            </a:r>
          </a:p>
          <a:p>
            <a:pPr algn="just"/>
            <a:r>
              <a:rPr lang="hu-HU" sz="2200" dirty="0">
                <a:effectLst/>
                <a:latin typeface="Times New Roman" panose="02020603050405020304" pitchFamily="18" charset="0"/>
                <a:ea typeface="Times New Roman" panose="02020603050405020304" pitchFamily="18" charset="0"/>
              </a:rPr>
              <a:t>A projekt zárása 2025. január 31-én benyújtásra került.</a:t>
            </a:r>
            <a:r>
              <a:rPr lang="hu-HU" sz="2400" dirty="0">
                <a:effectLst/>
                <a:latin typeface="Times New Roman" panose="02020603050405020304" pitchFamily="18" charset="0"/>
                <a:ea typeface="Times New Roman" panose="02020603050405020304" pitchFamily="18" charset="0"/>
              </a:rPr>
              <a:t> </a:t>
            </a:r>
          </a:p>
          <a:p>
            <a:pPr algn="just"/>
            <a:endParaRPr lang="hu-HU" sz="2400" dirty="0">
              <a:effectLst/>
              <a:latin typeface="Times New Roman" panose="02020603050405020304" pitchFamily="18" charset="0"/>
              <a:ea typeface="Times New Roman" panose="02020603050405020304" pitchFamily="18" charset="0"/>
            </a:endParaRPr>
          </a:p>
          <a:p>
            <a:endParaRPr lang="hu-HU" sz="2400" dirty="0"/>
          </a:p>
        </p:txBody>
      </p:sp>
    </p:spTree>
    <p:extLst>
      <p:ext uri="{BB962C8B-B14F-4D97-AF65-F5344CB8AC3E}">
        <p14:creationId xmlns:p14="http://schemas.microsoft.com/office/powerpoint/2010/main" val="10735457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ép 4">
            <a:extLst>
              <a:ext uri="{FF2B5EF4-FFF2-40B4-BE49-F238E27FC236}">
                <a16:creationId xmlns:a16="http://schemas.microsoft.com/office/drawing/2014/main" id="{830F43D4-1A41-B001-2092-1F35E588DBE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3792" y="334348"/>
            <a:ext cx="8316416" cy="5542924"/>
          </a:xfrm>
          <a:prstGeom prst="rect">
            <a:avLst/>
          </a:prstGeom>
        </p:spPr>
      </p:pic>
    </p:spTree>
    <p:extLst>
      <p:ext uri="{BB962C8B-B14F-4D97-AF65-F5344CB8AC3E}">
        <p14:creationId xmlns:p14="http://schemas.microsoft.com/office/powerpoint/2010/main" val="23329705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42671D-7BC4-69FC-DE56-C274C3673615}"/>
            </a:ext>
          </a:extLst>
        </p:cNvPr>
        <p:cNvGrpSpPr/>
        <p:nvPr/>
      </p:nvGrpSpPr>
      <p:grpSpPr>
        <a:xfrm>
          <a:off x="0" y="0"/>
          <a:ext cx="0" cy="0"/>
          <a:chOff x="0" y="0"/>
          <a:chExt cx="0" cy="0"/>
        </a:xfrm>
      </p:grpSpPr>
      <p:pic>
        <p:nvPicPr>
          <p:cNvPr id="3" name="Kép 2">
            <a:extLst>
              <a:ext uri="{FF2B5EF4-FFF2-40B4-BE49-F238E27FC236}">
                <a16:creationId xmlns:a16="http://schemas.microsoft.com/office/drawing/2014/main" id="{C88508A6-86FE-9C85-D5CE-220B3578E99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4664" y="322181"/>
            <a:ext cx="8334672" cy="5555091"/>
          </a:xfrm>
          <a:prstGeom prst="rect">
            <a:avLst/>
          </a:prstGeom>
        </p:spPr>
      </p:pic>
    </p:spTree>
    <p:extLst>
      <p:ext uri="{BB962C8B-B14F-4D97-AF65-F5344CB8AC3E}">
        <p14:creationId xmlns:p14="http://schemas.microsoft.com/office/powerpoint/2010/main" val="15420389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ép 4">
            <a:extLst>
              <a:ext uri="{FF2B5EF4-FFF2-40B4-BE49-F238E27FC236}">
                <a16:creationId xmlns:a16="http://schemas.microsoft.com/office/drawing/2014/main" id="{B185C239-D1E4-154C-6A0E-82DEBD977B3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3792" y="332656"/>
            <a:ext cx="8316416" cy="5542924"/>
          </a:xfrm>
          <a:prstGeom prst="rect">
            <a:avLst/>
          </a:prstGeom>
        </p:spPr>
      </p:pic>
    </p:spTree>
    <p:extLst>
      <p:ext uri="{BB962C8B-B14F-4D97-AF65-F5344CB8AC3E}">
        <p14:creationId xmlns:p14="http://schemas.microsoft.com/office/powerpoint/2010/main" val="31685264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3FABA673-A524-AD5B-C977-1620DB53D968}"/>
              </a:ext>
            </a:extLst>
          </p:cNvPr>
          <p:cNvSpPr>
            <a:spLocks noGrp="1"/>
          </p:cNvSpPr>
          <p:nvPr>
            <p:ph type="title"/>
          </p:nvPr>
        </p:nvSpPr>
        <p:spPr/>
        <p:txBody>
          <a:bodyPr/>
          <a:lstStyle/>
          <a:p>
            <a:r>
              <a:rPr lang="hu-HU" sz="4000" b="1" dirty="0">
                <a:latin typeface="Times New Roman" panose="02020603050405020304" pitchFamily="18" charset="0"/>
                <a:cs typeface="Times New Roman" panose="02020603050405020304" pitchFamily="18" charset="0"/>
              </a:rPr>
              <a:t>Árpád szobor</a:t>
            </a:r>
          </a:p>
        </p:txBody>
      </p:sp>
      <p:sp>
        <p:nvSpPr>
          <p:cNvPr id="3" name="Tartalom helye 2">
            <a:extLst>
              <a:ext uri="{FF2B5EF4-FFF2-40B4-BE49-F238E27FC236}">
                <a16:creationId xmlns:a16="http://schemas.microsoft.com/office/drawing/2014/main" id="{980E111E-8224-8B91-29D0-68B1C789878A}"/>
              </a:ext>
            </a:extLst>
          </p:cNvPr>
          <p:cNvSpPr>
            <a:spLocks noGrp="1"/>
          </p:cNvSpPr>
          <p:nvPr>
            <p:ph idx="1"/>
          </p:nvPr>
        </p:nvSpPr>
        <p:spPr/>
        <p:txBody>
          <a:bodyPr/>
          <a:lstStyle/>
          <a:p>
            <a:r>
              <a:rPr lang="hu-HU" sz="2800" dirty="0">
                <a:latin typeface="Times New Roman" panose="02020603050405020304" pitchFamily="18" charset="0"/>
                <a:cs typeface="Times New Roman" panose="02020603050405020304" pitchFamily="18" charset="0"/>
              </a:rPr>
              <a:t>A település központi helyén helyezkedik el</a:t>
            </a:r>
          </a:p>
          <a:p>
            <a:r>
              <a:rPr lang="hu-HU" sz="2800" dirty="0">
                <a:latin typeface="Times New Roman" panose="02020603050405020304" pitchFamily="18" charset="0"/>
                <a:cs typeface="Times New Roman" panose="02020603050405020304" pitchFamily="18" charset="0"/>
              </a:rPr>
              <a:t>Utalás Üllés történelmi nevére az Árpádközpontra</a:t>
            </a:r>
          </a:p>
          <a:p>
            <a:r>
              <a:rPr lang="hu-HU" sz="2800" dirty="0">
                <a:latin typeface="Times New Roman" panose="02020603050405020304" pitchFamily="18" charset="0"/>
                <a:cs typeface="Times New Roman" panose="02020603050405020304" pitchFamily="18" charset="0"/>
              </a:rPr>
              <a:t>Emlékhely kialakítása</a:t>
            </a:r>
          </a:p>
          <a:p>
            <a:r>
              <a:rPr lang="hu-HU" sz="2800" dirty="0">
                <a:latin typeface="Times New Roman" panose="02020603050405020304" pitchFamily="18" charset="0"/>
                <a:cs typeface="Times New Roman" panose="02020603050405020304" pitchFamily="18" charset="0"/>
              </a:rPr>
              <a:t>Ünnepeink (március 15., augusztus 20., október 23., stb.) helyszíne</a:t>
            </a:r>
          </a:p>
          <a:p>
            <a:r>
              <a:rPr lang="hu-HU" sz="2800">
                <a:latin typeface="Times New Roman" panose="02020603050405020304" pitchFamily="18" charset="0"/>
                <a:cs typeface="Times New Roman" panose="02020603050405020304" pitchFamily="18" charset="0"/>
              </a:rPr>
              <a:t>Bronzból készült </a:t>
            </a:r>
            <a:r>
              <a:rPr lang="hu-HU" sz="2800" dirty="0">
                <a:latin typeface="Times New Roman" panose="02020603050405020304" pitchFamily="18" charset="0"/>
                <a:cs typeface="Times New Roman" panose="02020603050405020304" pitchFamily="18" charset="0"/>
              </a:rPr>
              <a:t>márvány talapzatra. A bronz szobor magassága 2,2 méter</a:t>
            </a:r>
          </a:p>
          <a:p>
            <a:endParaRPr lang="hu-H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364862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ép 2">
            <a:extLst>
              <a:ext uri="{FF2B5EF4-FFF2-40B4-BE49-F238E27FC236}">
                <a16:creationId xmlns:a16="http://schemas.microsoft.com/office/drawing/2014/main" id="{8FB9A4A4-68E7-74AC-3F7A-E6C640AF8CFB}"/>
              </a:ext>
            </a:extLst>
          </p:cNvPr>
          <p:cNvPicPr>
            <a:picLocks noChangeAspect="1"/>
          </p:cNvPicPr>
          <p:nvPr/>
        </p:nvPicPr>
        <p:blipFill>
          <a:blip r:embed="rId2" cstate="print">
            <a:extLst>
              <a:ext uri="{28A0092B-C50C-407E-A947-70E740481C1C}">
                <a14:useLocalDpi xmlns:a14="http://schemas.microsoft.com/office/drawing/2010/main" val="0"/>
              </a:ext>
            </a:extLst>
          </a:blip>
          <a:srcRect l="4849" t="10212" r="18483" b="10212"/>
          <a:stretch>
            <a:fillRect/>
          </a:stretch>
        </p:blipFill>
        <p:spPr>
          <a:xfrm rot="5400000">
            <a:off x="1943128" y="1771727"/>
            <a:ext cx="5257744" cy="2521298"/>
          </a:xfrm>
          <a:prstGeom prst="rect">
            <a:avLst/>
          </a:prstGeom>
        </p:spPr>
      </p:pic>
      <p:pic>
        <p:nvPicPr>
          <p:cNvPr id="2" name="Kép 1">
            <a:extLst>
              <a:ext uri="{FF2B5EF4-FFF2-40B4-BE49-F238E27FC236}">
                <a16:creationId xmlns:a16="http://schemas.microsoft.com/office/drawing/2014/main" id="{27BC53A6-5209-B39C-C783-01F885310B33}"/>
              </a:ext>
            </a:extLst>
          </p:cNvPr>
          <p:cNvPicPr>
            <a:picLocks noChangeAspect="1"/>
          </p:cNvPicPr>
          <p:nvPr/>
        </p:nvPicPr>
        <p:blipFill>
          <a:blip r:embed="rId3" cstate="print">
            <a:extLst>
              <a:ext uri="{28A0092B-C50C-407E-A947-70E740481C1C}">
                <a14:useLocalDpi xmlns:a14="http://schemas.microsoft.com/office/drawing/2010/main" val="0"/>
              </a:ext>
            </a:extLst>
          </a:blip>
          <a:srcRect l="11496" r="24125"/>
          <a:stretch>
            <a:fillRect/>
          </a:stretch>
        </p:blipFill>
        <p:spPr>
          <a:xfrm>
            <a:off x="179512" y="410647"/>
            <a:ext cx="2952328" cy="2118689"/>
          </a:xfrm>
          <a:prstGeom prst="rect">
            <a:avLst/>
          </a:prstGeom>
        </p:spPr>
      </p:pic>
      <p:pic>
        <p:nvPicPr>
          <p:cNvPr id="4" name="Kép 3">
            <a:extLst>
              <a:ext uri="{FF2B5EF4-FFF2-40B4-BE49-F238E27FC236}">
                <a16:creationId xmlns:a16="http://schemas.microsoft.com/office/drawing/2014/main" id="{0810DD46-6997-A059-CA68-734EA69B7ECC}"/>
              </a:ext>
            </a:extLst>
          </p:cNvPr>
          <p:cNvPicPr>
            <a:picLocks noChangeAspect="1"/>
          </p:cNvPicPr>
          <p:nvPr/>
        </p:nvPicPr>
        <p:blipFill>
          <a:blip r:embed="rId4" cstate="print">
            <a:extLst>
              <a:ext uri="{28A0092B-C50C-407E-A947-70E740481C1C}">
                <a14:useLocalDpi xmlns:a14="http://schemas.microsoft.com/office/drawing/2010/main" val="0"/>
              </a:ext>
            </a:extLst>
          </a:blip>
          <a:srcRect l="8444" t="20390" r="30531" b="21446"/>
          <a:stretch>
            <a:fillRect/>
          </a:stretch>
        </p:blipFill>
        <p:spPr>
          <a:xfrm rot="5400000">
            <a:off x="953142" y="3482550"/>
            <a:ext cx="3025247" cy="1332148"/>
          </a:xfrm>
          <a:prstGeom prst="rect">
            <a:avLst/>
          </a:prstGeom>
        </p:spPr>
      </p:pic>
      <p:pic>
        <p:nvPicPr>
          <p:cNvPr id="5" name="Kép 4">
            <a:extLst>
              <a:ext uri="{FF2B5EF4-FFF2-40B4-BE49-F238E27FC236}">
                <a16:creationId xmlns:a16="http://schemas.microsoft.com/office/drawing/2014/main" id="{D83B2717-BD62-4301-E8FB-7A2178679C1B}"/>
              </a:ext>
            </a:extLst>
          </p:cNvPr>
          <p:cNvPicPr>
            <a:picLocks noChangeAspect="1"/>
          </p:cNvPicPr>
          <p:nvPr/>
        </p:nvPicPr>
        <p:blipFill>
          <a:blip r:embed="rId5" cstate="print">
            <a:extLst>
              <a:ext uri="{28A0092B-C50C-407E-A947-70E740481C1C}">
                <a14:useLocalDpi xmlns:a14="http://schemas.microsoft.com/office/drawing/2010/main" val="0"/>
              </a:ext>
            </a:extLst>
          </a:blip>
          <a:srcRect l="18500" r="17314"/>
          <a:stretch>
            <a:fillRect/>
          </a:stretch>
        </p:blipFill>
        <p:spPr>
          <a:xfrm>
            <a:off x="6012159" y="3548986"/>
            <a:ext cx="2934529" cy="2112262"/>
          </a:xfrm>
          <a:prstGeom prst="rect">
            <a:avLst/>
          </a:prstGeom>
        </p:spPr>
      </p:pic>
      <p:pic>
        <p:nvPicPr>
          <p:cNvPr id="6" name="Kép 5">
            <a:extLst>
              <a:ext uri="{FF2B5EF4-FFF2-40B4-BE49-F238E27FC236}">
                <a16:creationId xmlns:a16="http://schemas.microsoft.com/office/drawing/2014/main" id="{5EEA6803-F532-C96C-E6EE-544EB5FAC257}"/>
              </a:ext>
            </a:extLst>
          </p:cNvPr>
          <p:cNvPicPr>
            <a:picLocks noChangeAspect="1"/>
          </p:cNvPicPr>
          <p:nvPr/>
        </p:nvPicPr>
        <p:blipFill>
          <a:blip r:embed="rId6" cstate="print">
            <a:extLst>
              <a:ext uri="{28A0092B-C50C-407E-A947-70E740481C1C}">
                <a14:useLocalDpi xmlns:a14="http://schemas.microsoft.com/office/drawing/2010/main" val="0"/>
              </a:ext>
            </a:extLst>
          </a:blip>
          <a:srcRect l="9051" t="13637" r="23750" b="13637"/>
          <a:stretch>
            <a:fillRect/>
          </a:stretch>
        </p:blipFill>
        <p:spPr>
          <a:xfrm rot="5400000">
            <a:off x="-559000" y="3392313"/>
            <a:ext cx="3025246" cy="1512623"/>
          </a:xfrm>
          <a:prstGeom prst="rect">
            <a:avLst/>
          </a:prstGeom>
        </p:spPr>
      </p:pic>
      <p:pic>
        <p:nvPicPr>
          <p:cNvPr id="7" name="Kép 6">
            <a:extLst>
              <a:ext uri="{FF2B5EF4-FFF2-40B4-BE49-F238E27FC236}">
                <a16:creationId xmlns:a16="http://schemas.microsoft.com/office/drawing/2014/main" id="{2B7D6926-6517-41EB-4F40-C418FC18F063}"/>
              </a:ext>
            </a:extLst>
          </p:cNvPr>
          <p:cNvPicPr>
            <a:picLocks noChangeAspect="1"/>
          </p:cNvPicPr>
          <p:nvPr/>
        </p:nvPicPr>
        <p:blipFill>
          <a:blip r:embed="rId7" cstate="print">
            <a:extLst>
              <a:ext uri="{28A0092B-C50C-407E-A947-70E740481C1C}">
                <a14:useLocalDpi xmlns:a14="http://schemas.microsoft.com/office/drawing/2010/main" val="0"/>
              </a:ext>
            </a:extLst>
          </a:blip>
          <a:srcRect r="5827"/>
          <a:stretch>
            <a:fillRect/>
          </a:stretch>
        </p:blipFill>
        <p:spPr>
          <a:xfrm rot="5400000">
            <a:off x="5243749" y="1179060"/>
            <a:ext cx="3016858" cy="1480033"/>
          </a:xfrm>
          <a:prstGeom prst="rect">
            <a:avLst/>
          </a:prstGeom>
        </p:spPr>
      </p:pic>
      <p:pic>
        <p:nvPicPr>
          <p:cNvPr id="9" name="Kép 8">
            <a:extLst>
              <a:ext uri="{FF2B5EF4-FFF2-40B4-BE49-F238E27FC236}">
                <a16:creationId xmlns:a16="http://schemas.microsoft.com/office/drawing/2014/main" id="{01E11A1F-7E68-B64E-869D-F0734402FB5C}"/>
              </a:ext>
            </a:extLst>
          </p:cNvPr>
          <p:cNvPicPr>
            <a:picLocks noChangeAspect="1"/>
          </p:cNvPicPr>
          <p:nvPr/>
        </p:nvPicPr>
        <p:blipFill>
          <a:blip r:embed="rId8" cstate="print">
            <a:extLst>
              <a:ext uri="{28A0092B-C50C-407E-A947-70E740481C1C}">
                <a14:useLocalDpi xmlns:a14="http://schemas.microsoft.com/office/drawing/2010/main" val="0"/>
              </a:ext>
            </a:extLst>
          </a:blip>
          <a:srcRect t="7225"/>
          <a:stretch>
            <a:fillRect/>
          </a:stretch>
        </p:blipFill>
        <p:spPr>
          <a:xfrm rot="5400000">
            <a:off x="6804416" y="1267432"/>
            <a:ext cx="3024000" cy="1296144"/>
          </a:xfrm>
          <a:prstGeom prst="rect">
            <a:avLst/>
          </a:prstGeom>
        </p:spPr>
      </p:pic>
    </p:spTree>
    <p:extLst>
      <p:ext uri="{BB962C8B-B14F-4D97-AF65-F5344CB8AC3E}">
        <p14:creationId xmlns:p14="http://schemas.microsoft.com/office/powerpoint/2010/main" val="40594180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4"/>
          <p:cNvSpPr>
            <a:spLocks noGrp="1" noChangeArrowheads="1"/>
          </p:cNvSpPr>
          <p:nvPr>
            <p:ph type="ctrTitle"/>
          </p:nvPr>
        </p:nvSpPr>
        <p:spPr/>
        <p:txBody>
          <a:bodyPr/>
          <a:lstStyle/>
          <a:p>
            <a:pPr eaLnBrk="1" hangingPunct="1"/>
            <a:r>
              <a:rPr lang="hu-HU" sz="4000" b="1" dirty="0">
                <a:latin typeface="Times New Roman" pitchFamily="18" charset="0"/>
              </a:rPr>
              <a:t>Folyamatban lévő pályázatok</a:t>
            </a:r>
          </a:p>
        </p:txBody>
      </p:sp>
    </p:spTree>
    <p:extLst>
      <p:ext uri="{BB962C8B-B14F-4D97-AF65-F5344CB8AC3E}">
        <p14:creationId xmlns:p14="http://schemas.microsoft.com/office/powerpoint/2010/main" val="8246233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356ECD-1992-49F6-89A9-73E65D67F059}"/>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B21DE782-00A9-6A46-0AA9-A29BF4B123AE}"/>
              </a:ext>
            </a:extLst>
          </p:cNvPr>
          <p:cNvSpPr>
            <a:spLocks noGrp="1"/>
          </p:cNvSpPr>
          <p:nvPr>
            <p:ph type="title"/>
          </p:nvPr>
        </p:nvSpPr>
        <p:spPr>
          <a:xfrm>
            <a:off x="0" y="12998"/>
            <a:ext cx="9144000" cy="1143000"/>
          </a:xfrm>
        </p:spPr>
        <p:txBody>
          <a:bodyPr/>
          <a:lstStyle/>
          <a:p>
            <a:r>
              <a:rPr lang="hu-HU" sz="4000" b="1" dirty="0">
                <a:latin typeface="Times New Roman" panose="02020603050405020304" pitchFamily="18" charset="0"/>
                <a:cs typeface="Times New Roman" panose="02020603050405020304" pitchFamily="18" charset="0"/>
              </a:rPr>
              <a:t>Óvodaudvar fejlesztése</a:t>
            </a:r>
          </a:p>
        </p:txBody>
      </p:sp>
      <p:sp>
        <p:nvSpPr>
          <p:cNvPr id="3" name="Tartalom helye 2">
            <a:extLst>
              <a:ext uri="{FF2B5EF4-FFF2-40B4-BE49-F238E27FC236}">
                <a16:creationId xmlns:a16="http://schemas.microsoft.com/office/drawing/2014/main" id="{BE707332-5E3B-9C6F-244E-3389E30D8397}"/>
              </a:ext>
            </a:extLst>
          </p:cNvPr>
          <p:cNvSpPr>
            <a:spLocks noGrp="1"/>
          </p:cNvSpPr>
          <p:nvPr>
            <p:ph idx="1"/>
          </p:nvPr>
        </p:nvSpPr>
        <p:spPr/>
        <p:txBody>
          <a:bodyPr/>
          <a:lstStyle/>
          <a:p>
            <a:pPr algn="just"/>
            <a:r>
              <a:rPr lang="hu-HU" sz="2800" dirty="0">
                <a:effectLst/>
                <a:latin typeface="Times New Roman" panose="02020603050405020304" pitchFamily="18" charset="0"/>
                <a:ea typeface="Times New Roman" panose="02020603050405020304" pitchFamily="18" charset="0"/>
              </a:rPr>
              <a:t>Magyar Falu pályázat, pozitív elbírálásban részesült.</a:t>
            </a:r>
          </a:p>
          <a:p>
            <a:pPr algn="just"/>
            <a:r>
              <a:rPr lang="hu-HU" sz="2800" dirty="0">
                <a:effectLst/>
                <a:latin typeface="Times New Roman" panose="02020603050405020304" pitchFamily="18" charset="0"/>
                <a:ea typeface="Times New Roman" panose="02020603050405020304" pitchFamily="18" charset="0"/>
              </a:rPr>
              <a:t>Támogatás: 4 millió Ft</a:t>
            </a:r>
          </a:p>
          <a:p>
            <a:pPr algn="just"/>
            <a:r>
              <a:rPr lang="hu-HU" sz="2800" dirty="0">
                <a:effectLst/>
                <a:latin typeface="Times New Roman" panose="02020603050405020304" pitchFamily="18" charset="0"/>
                <a:ea typeface="Times New Roman" panose="02020603050405020304" pitchFamily="18" charset="0"/>
              </a:rPr>
              <a:t>Tartalom: Óvoda udvarának fejlesztése játszótéri játékok kihelyezésével. 1 db őrtorony csúszdával, 2 db kétszemélyes hinta és 1 db homokozó beszerzése és telepítése. </a:t>
            </a:r>
          </a:p>
          <a:p>
            <a:pPr algn="just"/>
            <a:r>
              <a:rPr lang="hu-HU" sz="2800" dirty="0">
                <a:effectLst/>
                <a:latin typeface="Times New Roman" panose="02020603050405020304" pitchFamily="18" charset="0"/>
                <a:ea typeface="Times New Roman" panose="02020603050405020304" pitchFamily="18" charset="0"/>
              </a:rPr>
              <a:t>A projekt zárása 2025. május 30-án volt.</a:t>
            </a:r>
          </a:p>
          <a:p>
            <a:endParaRPr lang="hu-HU" sz="2800" dirty="0"/>
          </a:p>
        </p:txBody>
      </p:sp>
    </p:spTree>
    <p:extLst>
      <p:ext uri="{BB962C8B-B14F-4D97-AF65-F5344CB8AC3E}">
        <p14:creationId xmlns:p14="http://schemas.microsoft.com/office/powerpoint/2010/main" val="10206722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ép 3">
            <a:extLst>
              <a:ext uri="{FF2B5EF4-FFF2-40B4-BE49-F238E27FC236}">
                <a16:creationId xmlns:a16="http://schemas.microsoft.com/office/drawing/2014/main" id="{E967AAE1-13E5-DDD6-A405-E67311DCB2E2}"/>
              </a:ext>
            </a:extLst>
          </p:cNvPr>
          <p:cNvPicPr>
            <a:picLocks noChangeAspect="1"/>
          </p:cNvPicPr>
          <p:nvPr/>
        </p:nvPicPr>
        <p:blipFill>
          <a:blip r:embed="rId2" cstate="print">
            <a:extLst>
              <a:ext uri="{28A0092B-C50C-407E-A947-70E740481C1C}">
                <a14:useLocalDpi xmlns:a14="http://schemas.microsoft.com/office/drawing/2010/main" val="0"/>
              </a:ext>
            </a:extLst>
          </a:blip>
          <a:srcRect l="17555" t="21650" r="7765" b="38450"/>
          <a:stretch>
            <a:fillRect/>
          </a:stretch>
        </p:blipFill>
        <p:spPr>
          <a:xfrm>
            <a:off x="339965" y="153616"/>
            <a:ext cx="3841188" cy="2736304"/>
          </a:xfrm>
          <a:prstGeom prst="rect">
            <a:avLst/>
          </a:prstGeom>
        </p:spPr>
      </p:pic>
      <p:pic>
        <p:nvPicPr>
          <p:cNvPr id="8" name="Kép 7">
            <a:extLst>
              <a:ext uri="{FF2B5EF4-FFF2-40B4-BE49-F238E27FC236}">
                <a16:creationId xmlns:a16="http://schemas.microsoft.com/office/drawing/2014/main" id="{ABD0C537-0290-83C7-7620-2632EE5DF08C}"/>
              </a:ext>
            </a:extLst>
          </p:cNvPr>
          <p:cNvPicPr>
            <a:picLocks noChangeAspect="1"/>
          </p:cNvPicPr>
          <p:nvPr/>
        </p:nvPicPr>
        <p:blipFill>
          <a:blip r:embed="rId3" cstate="print">
            <a:extLst>
              <a:ext uri="{28A0092B-C50C-407E-A947-70E740481C1C}">
                <a14:useLocalDpi xmlns:a14="http://schemas.microsoft.com/office/drawing/2010/main" val="0"/>
              </a:ext>
            </a:extLst>
          </a:blip>
          <a:srcRect t="21651" b="40550"/>
          <a:stretch>
            <a:fillRect/>
          </a:stretch>
        </p:blipFill>
        <p:spPr>
          <a:xfrm>
            <a:off x="323528" y="3068960"/>
            <a:ext cx="3857625" cy="2592288"/>
          </a:xfrm>
          <a:prstGeom prst="rect">
            <a:avLst/>
          </a:prstGeom>
        </p:spPr>
      </p:pic>
      <p:pic>
        <p:nvPicPr>
          <p:cNvPr id="10" name="Kép 9">
            <a:extLst>
              <a:ext uri="{FF2B5EF4-FFF2-40B4-BE49-F238E27FC236}">
                <a16:creationId xmlns:a16="http://schemas.microsoft.com/office/drawing/2014/main" id="{F285D80C-6F06-6B2F-7460-9EC5146D6867}"/>
              </a:ext>
            </a:extLst>
          </p:cNvPr>
          <p:cNvPicPr>
            <a:picLocks noChangeAspect="1"/>
          </p:cNvPicPr>
          <p:nvPr/>
        </p:nvPicPr>
        <p:blipFill>
          <a:blip r:embed="rId4" cstate="print">
            <a:extLst>
              <a:ext uri="{28A0092B-C50C-407E-A947-70E740481C1C}">
                <a14:useLocalDpi xmlns:a14="http://schemas.microsoft.com/office/drawing/2010/main" val="0"/>
              </a:ext>
            </a:extLst>
          </a:blip>
          <a:srcRect b="2714"/>
          <a:stretch>
            <a:fillRect/>
          </a:stretch>
        </p:blipFill>
        <p:spPr>
          <a:xfrm>
            <a:off x="4574536" y="153616"/>
            <a:ext cx="4245936" cy="5507632"/>
          </a:xfrm>
          <a:prstGeom prst="rect">
            <a:avLst/>
          </a:prstGeom>
        </p:spPr>
      </p:pic>
    </p:spTree>
    <p:extLst>
      <p:ext uri="{BB962C8B-B14F-4D97-AF65-F5344CB8AC3E}">
        <p14:creationId xmlns:p14="http://schemas.microsoft.com/office/powerpoint/2010/main" val="41512320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E7163BA9-BA03-4F8D-B8A3-6A2A4EA97018}"/>
              </a:ext>
            </a:extLst>
          </p:cNvPr>
          <p:cNvSpPr>
            <a:spLocks noGrp="1"/>
          </p:cNvSpPr>
          <p:nvPr>
            <p:ph type="title"/>
          </p:nvPr>
        </p:nvSpPr>
        <p:spPr>
          <a:xfrm>
            <a:off x="2679" y="116632"/>
            <a:ext cx="9144000" cy="1156989"/>
          </a:xfrm>
        </p:spPr>
        <p:txBody>
          <a:bodyPr/>
          <a:lstStyle/>
          <a:p>
            <a:r>
              <a:rPr lang="hu-HU" sz="4000" b="1" dirty="0">
                <a:latin typeface="Times New Roman" panose="02020603050405020304" pitchFamily="18" charset="0"/>
                <a:cs typeface="Times New Roman" panose="02020603050405020304" pitchFamily="18" charset="0"/>
              </a:rPr>
              <a:t>Siposmalmot-Üllés településsel összekötő kerékpárút fejlesztése </a:t>
            </a:r>
            <a:endParaRPr lang="hu-HU" sz="4000" dirty="0">
              <a:latin typeface="Times New Roman" panose="02020603050405020304" pitchFamily="18" charset="0"/>
              <a:cs typeface="Times New Roman" panose="02020603050405020304" pitchFamily="18" charset="0"/>
            </a:endParaRPr>
          </a:p>
        </p:txBody>
      </p:sp>
      <p:sp>
        <p:nvSpPr>
          <p:cNvPr id="3" name="Tartalom helye 2">
            <a:extLst>
              <a:ext uri="{FF2B5EF4-FFF2-40B4-BE49-F238E27FC236}">
                <a16:creationId xmlns:a16="http://schemas.microsoft.com/office/drawing/2014/main" id="{79F0764C-BE9A-48D8-86B8-A61468C80776}"/>
              </a:ext>
            </a:extLst>
          </p:cNvPr>
          <p:cNvSpPr>
            <a:spLocks noGrp="1"/>
          </p:cNvSpPr>
          <p:nvPr>
            <p:ph idx="1"/>
          </p:nvPr>
        </p:nvSpPr>
        <p:spPr>
          <a:xfrm>
            <a:off x="457200" y="1556792"/>
            <a:ext cx="8229600" cy="4525963"/>
          </a:xfrm>
        </p:spPr>
        <p:txBody>
          <a:bodyPr/>
          <a:lstStyle/>
          <a:p>
            <a:pPr algn="just"/>
            <a:r>
              <a:rPr lang="hu-HU" sz="2800" dirty="0">
                <a:latin typeface="Times New Roman" panose="02020603050405020304" pitchFamily="18" charset="0"/>
                <a:cs typeface="Times New Roman" panose="02020603050405020304" pitchFamily="18" charset="0"/>
              </a:rPr>
              <a:t>TOP Plusz 1.2.1-21 kódszámú, „Élhető települések” c. pályázati felhívás</a:t>
            </a:r>
          </a:p>
          <a:p>
            <a:pPr algn="just"/>
            <a:r>
              <a:rPr lang="hu-HU" sz="2800" dirty="0">
                <a:latin typeface="Times New Roman" panose="02020603050405020304" pitchFamily="18" charset="0"/>
                <a:cs typeface="Times New Roman" panose="02020603050405020304" pitchFamily="18" charset="0"/>
              </a:rPr>
              <a:t>Támogatás: 430 millió Ft</a:t>
            </a:r>
          </a:p>
          <a:p>
            <a:pPr algn="just"/>
            <a:r>
              <a:rPr lang="hu-HU" sz="2800" dirty="0">
                <a:latin typeface="Times New Roman" panose="02020603050405020304" pitchFamily="18" charset="0"/>
                <a:cs typeface="Times New Roman" panose="02020603050405020304" pitchFamily="18" charset="0"/>
              </a:rPr>
              <a:t>Tartalma: Üllés, Erdei iskolától a megyehatárig tartó kerékpárút építése. A mintegy 2,86 km hosszú kerékpárút létesítése az 5408. jelű Kiskunhalas-Szeged összekötő út mentén. A kivitelezés elkészült, átadásra került. A projekt még nem került zárásra, a költségvetésben keletkezett maradványösszeg terhére karbantartó eszközbeszerzést tervezünk.</a:t>
            </a:r>
          </a:p>
          <a:p>
            <a:pPr marL="0" indent="0">
              <a:buNone/>
            </a:pPr>
            <a:endParaRPr lang="hu-H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68261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ép 2">
            <a:extLst>
              <a:ext uri="{FF2B5EF4-FFF2-40B4-BE49-F238E27FC236}">
                <a16:creationId xmlns:a16="http://schemas.microsoft.com/office/drawing/2014/main" id="{8F025DF9-47E8-B2D5-AADE-F619B2B1B0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7310"/>
            <a:ext cx="9144000" cy="4863379"/>
          </a:xfrm>
          <a:prstGeom prst="rect">
            <a:avLst/>
          </a:prstGeom>
        </p:spPr>
      </p:pic>
    </p:spTree>
    <p:extLst>
      <p:ext uri="{BB962C8B-B14F-4D97-AF65-F5344CB8AC3E}">
        <p14:creationId xmlns:p14="http://schemas.microsoft.com/office/powerpoint/2010/main" val="2645150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ép 4">
            <a:extLst>
              <a:ext uri="{FF2B5EF4-FFF2-40B4-BE49-F238E27FC236}">
                <a16:creationId xmlns:a16="http://schemas.microsoft.com/office/drawing/2014/main" id="{D6FEC429-541E-16CA-9577-A908E194CDF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316736"/>
            <a:ext cx="9144000" cy="4224528"/>
          </a:xfrm>
          <a:prstGeom prst="rect">
            <a:avLst/>
          </a:prstGeom>
        </p:spPr>
      </p:pic>
    </p:spTree>
    <p:extLst>
      <p:ext uri="{BB962C8B-B14F-4D97-AF65-F5344CB8AC3E}">
        <p14:creationId xmlns:p14="http://schemas.microsoft.com/office/powerpoint/2010/main" val="34715715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ép 4">
            <a:extLst>
              <a:ext uri="{FF2B5EF4-FFF2-40B4-BE49-F238E27FC236}">
                <a16:creationId xmlns:a16="http://schemas.microsoft.com/office/drawing/2014/main" id="{AD62E838-8BDC-7CEC-7BDF-400356A99E8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316736"/>
            <a:ext cx="9144000" cy="4224528"/>
          </a:xfrm>
          <a:prstGeom prst="rect">
            <a:avLst/>
          </a:prstGeom>
        </p:spPr>
      </p:pic>
    </p:spTree>
    <p:extLst>
      <p:ext uri="{BB962C8B-B14F-4D97-AF65-F5344CB8AC3E}">
        <p14:creationId xmlns:p14="http://schemas.microsoft.com/office/powerpoint/2010/main" val="33601591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ép 4">
            <a:extLst>
              <a:ext uri="{FF2B5EF4-FFF2-40B4-BE49-F238E27FC236}">
                <a16:creationId xmlns:a16="http://schemas.microsoft.com/office/drawing/2014/main" id="{210EDE00-1ED8-8242-11DE-A546FDB8DAE7}"/>
              </a:ext>
            </a:extLst>
          </p:cNvPr>
          <p:cNvPicPr>
            <a:picLocks noChangeAspect="1"/>
          </p:cNvPicPr>
          <p:nvPr/>
        </p:nvPicPr>
        <p:blipFill>
          <a:blip r:embed="rId2" cstate="print">
            <a:extLst>
              <a:ext uri="{28A0092B-C50C-407E-A947-70E740481C1C}">
                <a14:useLocalDpi xmlns:a14="http://schemas.microsoft.com/office/drawing/2010/main" val="0"/>
              </a:ext>
            </a:extLst>
          </a:blip>
          <a:srcRect r="35300"/>
          <a:stretch>
            <a:fillRect/>
          </a:stretch>
        </p:blipFill>
        <p:spPr>
          <a:xfrm rot="5400000">
            <a:off x="-381416" y="1013534"/>
            <a:ext cx="5695200" cy="4066755"/>
          </a:xfrm>
          <a:prstGeom prst="rect">
            <a:avLst/>
          </a:prstGeom>
        </p:spPr>
      </p:pic>
      <p:pic>
        <p:nvPicPr>
          <p:cNvPr id="7" name="Kép 6">
            <a:extLst>
              <a:ext uri="{FF2B5EF4-FFF2-40B4-BE49-F238E27FC236}">
                <a16:creationId xmlns:a16="http://schemas.microsoft.com/office/drawing/2014/main" id="{E4F4DF6A-4484-514F-9B95-D35865D52C6C}"/>
              </a:ext>
            </a:extLst>
          </p:cNvPr>
          <p:cNvPicPr>
            <a:picLocks noChangeAspect="1"/>
          </p:cNvPicPr>
          <p:nvPr/>
        </p:nvPicPr>
        <p:blipFill>
          <a:blip r:embed="rId3" cstate="print">
            <a:extLst>
              <a:ext uri="{28A0092B-C50C-407E-A947-70E740481C1C}">
                <a14:useLocalDpi xmlns:a14="http://schemas.microsoft.com/office/drawing/2010/main" val="0"/>
              </a:ext>
            </a:extLst>
          </a:blip>
          <a:srcRect l="28349"/>
          <a:stretch>
            <a:fillRect/>
          </a:stretch>
        </p:blipFill>
        <p:spPr>
          <a:xfrm rot="5400000">
            <a:off x="4027212" y="1210530"/>
            <a:ext cx="5695512" cy="3672452"/>
          </a:xfrm>
          <a:prstGeom prst="rect">
            <a:avLst/>
          </a:prstGeom>
        </p:spPr>
      </p:pic>
    </p:spTree>
    <p:extLst>
      <p:ext uri="{BB962C8B-B14F-4D97-AF65-F5344CB8AC3E}">
        <p14:creationId xmlns:p14="http://schemas.microsoft.com/office/powerpoint/2010/main" val="26810747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C383A-30B7-8F17-2571-E124FB69F233}"/>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CD0AC4E1-88C4-8A48-5EE7-EB17EF2EA39A}"/>
              </a:ext>
            </a:extLst>
          </p:cNvPr>
          <p:cNvSpPr>
            <a:spLocks noGrp="1"/>
          </p:cNvSpPr>
          <p:nvPr>
            <p:ph type="title"/>
          </p:nvPr>
        </p:nvSpPr>
        <p:spPr>
          <a:xfrm>
            <a:off x="2679" y="116632"/>
            <a:ext cx="9144000" cy="1156989"/>
          </a:xfrm>
        </p:spPr>
        <p:txBody>
          <a:bodyPr/>
          <a:lstStyle/>
          <a:p>
            <a:r>
              <a:rPr lang="hu-HU" sz="4000" b="1" dirty="0">
                <a:latin typeface="Times New Roman" panose="02020603050405020304" pitchFamily="18" charset="0"/>
                <a:cs typeface="Times New Roman" panose="02020603050405020304" pitchFamily="18" charset="0"/>
              </a:rPr>
              <a:t>Siposmalmot-Üllés településsel összekötő kerékpárút fejlesztése, eszköz beszerzés</a:t>
            </a:r>
            <a:endParaRPr lang="hu-HU" sz="4000" dirty="0">
              <a:latin typeface="Times New Roman" panose="02020603050405020304" pitchFamily="18" charset="0"/>
              <a:cs typeface="Times New Roman" panose="02020603050405020304" pitchFamily="18" charset="0"/>
            </a:endParaRPr>
          </a:p>
        </p:txBody>
      </p:sp>
      <p:sp>
        <p:nvSpPr>
          <p:cNvPr id="7" name="Tartalom helye 6">
            <a:extLst>
              <a:ext uri="{FF2B5EF4-FFF2-40B4-BE49-F238E27FC236}">
                <a16:creationId xmlns:a16="http://schemas.microsoft.com/office/drawing/2014/main" id="{CEEA5E0D-F0C6-DD01-D2B2-FE4FAA30938B}"/>
              </a:ext>
            </a:extLst>
          </p:cNvPr>
          <p:cNvSpPr>
            <a:spLocks noGrp="1"/>
          </p:cNvSpPr>
          <p:nvPr>
            <p:ph idx="1"/>
          </p:nvPr>
        </p:nvSpPr>
        <p:spPr/>
        <p:txBody>
          <a:bodyPr/>
          <a:lstStyle/>
          <a:p>
            <a:pPr marL="0" indent="0">
              <a:buNone/>
            </a:pPr>
            <a:r>
              <a:rPr lang="hu-HU" sz="2800" dirty="0" err="1">
                <a:latin typeface="Times New Roman" panose="02020603050405020304" pitchFamily="18" charset="0"/>
                <a:cs typeface="Times New Roman" panose="02020603050405020304" pitchFamily="18" charset="0"/>
              </a:rPr>
              <a:t>Ariens</a:t>
            </a:r>
            <a:r>
              <a:rPr lang="hu-HU" sz="2800" dirty="0">
                <a:latin typeface="Times New Roman" panose="02020603050405020304" pitchFamily="18" charset="0"/>
                <a:cs typeface="Times New Roman" panose="02020603050405020304" pitchFamily="18" charset="0"/>
              </a:rPr>
              <a:t> ZENITH E 60 </a:t>
            </a:r>
            <a:r>
              <a:rPr lang="hu-HU" sz="2800" dirty="0" err="1">
                <a:latin typeface="Times New Roman" panose="02020603050405020304" pitchFamily="18" charset="0"/>
                <a:cs typeface="Times New Roman" panose="02020603050405020304" pitchFamily="18" charset="0"/>
              </a:rPr>
              <a:t>ZeroTurn</a:t>
            </a:r>
            <a:r>
              <a:rPr lang="hu-HU" sz="2800" dirty="0">
                <a:latin typeface="Times New Roman" panose="02020603050405020304" pitchFamily="18" charset="0"/>
                <a:cs typeface="Times New Roman" panose="02020603050405020304" pitchFamily="18" charset="0"/>
              </a:rPr>
              <a:t> akkumulátoros fűnyíró</a:t>
            </a:r>
          </a:p>
          <a:p>
            <a:r>
              <a:rPr lang="hu-HU" sz="2800" dirty="0">
                <a:latin typeface="Times New Roman" panose="02020603050405020304" pitchFamily="18" charset="0"/>
                <a:cs typeface="Times New Roman" panose="02020603050405020304" pitchFamily="18" charset="0"/>
              </a:rPr>
              <a:t>4db 4 kWh cserélhető akkumulátor</a:t>
            </a:r>
          </a:p>
          <a:p>
            <a:r>
              <a:rPr lang="hu-HU" sz="2800" dirty="0">
                <a:latin typeface="Times New Roman" panose="02020603050405020304" pitchFamily="18" charset="0"/>
                <a:cs typeface="Times New Roman" panose="02020603050405020304" pitchFamily="18" charset="0"/>
              </a:rPr>
              <a:t>Max. sebesség 17,7 km/h</a:t>
            </a:r>
          </a:p>
          <a:p>
            <a:r>
              <a:rPr lang="hu-HU" sz="2800" dirty="0">
                <a:latin typeface="Times New Roman" panose="02020603050405020304" pitchFamily="18" charset="0"/>
                <a:cs typeface="Times New Roman" panose="02020603050405020304" pitchFamily="18" charset="0"/>
              </a:rPr>
              <a:t>Hátsó kidobás</a:t>
            </a:r>
          </a:p>
          <a:p>
            <a:r>
              <a:rPr lang="hu-HU" sz="2800" dirty="0">
                <a:latin typeface="Times New Roman" panose="02020603050405020304" pitchFamily="18" charset="0"/>
                <a:cs typeface="Times New Roman" panose="02020603050405020304" pitchFamily="18" charset="0"/>
              </a:rPr>
              <a:t>Vágásszélesség: 152 cm</a:t>
            </a:r>
          </a:p>
          <a:p>
            <a:r>
              <a:rPr lang="hu-HU" sz="2800" dirty="0">
                <a:latin typeface="Times New Roman" panose="02020603050405020304" pitchFamily="18" charset="0"/>
                <a:cs typeface="Times New Roman" panose="02020603050405020304" pitchFamily="18" charset="0"/>
              </a:rPr>
              <a:t>Vágásmagasság 3,8-12,7 cm, 15 fokozat</a:t>
            </a:r>
          </a:p>
          <a:p>
            <a:endParaRPr lang="hu-HU" sz="2800" dirty="0">
              <a:latin typeface="Times New Roman" panose="02020603050405020304" pitchFamily="18" charset="0"/>
              <a:cs typeface="Times New Roman" panose="02020603050405020304" pitchFamily="18" charset="0"/>
            </a:endParaRPr>
          </a:p>
          <a:p>
            <a:endParaRPr lang="hu-H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595935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Kép 6">
            <a:extLst>
              <a:ext uri="{FF2B5EF4-FFF2-40B4-BE49-F238E27FC236}">
                <a16:creationId xmlns:a16="http://schemas.microsoft.com/office/drawing/2014/main" id="{D8ED5E3F-A294-1981-889C-F97842109E4A}"/>
              </a:ext>
            </a:extLst>
          </p:cNvPr>
          <p:cNvPicPr>
            <a:picLocks noChangeAspect="1"/>
          </p:cNvPicPr>
          <p:nvPr/>
        </p:nvPicPr>
        <p:blipFill>
          <a:blip r:embed="rId2"/>
          <a:stretch>
            <a:fillRect/>
          </a:stretch>
        </p:blipFill>
        <p:spPr>
          <a:xfrm>
            <a:off x="1027081" y="332656"/>
            <a:ext cx="7089837" cy="5499666"/>
          </a:xfrm>
          <a:prstGeom prst="rect">
            <a:avLst/>
          </a:prstGeom>
        </p:spPr>
      </p:pic>
    </p:spTree>
    <p:extLst>
      <p:ext uri="{BB962C8B-B14F-4D97-AF65-F5344CB8AC3E}">
        <p14:creationId xmlns:p14="http://schemas.microsoft.com/office/powerpoint/2010/main" val="22433824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1C6CA-9B57-1E53-56C5-1F82F22C7365}"/>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1D413E0D-401A-B6CE-1E8C-D54B7F16383A}"/>
              </a:ext>
            </a:extLst>
          </p:cNvPr>
          <p:cNvSpPr>
            <a:spLocks noGrp="1"/>
          </p:cNvSpPr>
          <p:nvPr>
            <p:ph type="title"/>
          </p:nvPr>
        </p:nvSpPr>
        <p:spPr>
          <a:xfrm>
            <a:off x="2679" y="116632"/>
            <a:ext cx="9144000" cy="1156989"/>
          </a:xfrm>
        </p:spPr>
        <p:txBody>
          <a:bodyPr/>
          <a:lstStyle/>
          <a:p>
            <a:r>
              <a:rPr lang="hu-HU" sz="4000" b="1" dirty="0">
                <a:latin typeface="Times New Roman" panose="02020603050405020304" pitchFamily="18" charset="0"/>
                <a:cs typeface="Times New Roman" panose="02020603050405020304" pitchFamily="18" charset="0"/>
              </a:rPr>
              <a:t>Siposmalmot-Üllés településsel összekötő kerékpárút fejlesztése, eszköz beszerzés</a:t>
            </a:r>
            <a:endParaRPr lang="hu-HU" sz="4000" dirty="0">
              <a:latin typeface="Times New Roman" panose="02020603050405020304" pitchFamily="18" charset="0"/>
              <a:cs typeface="Times New Roman" panose="02020603050405020304" pitchFamily="18" charset="0"/>
            </a:endParaRPr>
          </a:p>
        </p:txBody>
      </p:sp>
      <p:sp>
        <p:nvSpPr>
          <p:cNvPr id="7" name="Tartalom helye 6">
            <a:extLst>
              <a:ext uri="{FF2B5EF4-FFF2-40B4-BE49-F238E27FC236}">
                <a16:creationId xmlns:a16="http://schemas.microsoft.com/office/drawing/2014/main" id="{BEE187F6-AA1A-3FCF-2494-ECE8C3EAC9DF}"/>
              </a:ext>
            </a:extLst>
          </p:cNvPr>
          <p:cNvSpPr>
            <a:spLocks noGrp="1"/>
          </p:cNvSpPr>
          <p:nvPr>
            <p:ph idx="1"/>
          </p:nvPr>
        </p:nvSpPr>
        <p:spPr/>
        <p:txBody>
          <a:bodyPr/>
          <a:lstStyle/>
          <a:p>
            <a:r>
              <a:rPr lang="hu-HU" sz="2800" dirty="0">
                <a:latin typeface="Times New Roman" panose="02020603050405020304" pitchFamily="18" charset="0"/>
                <a:cs typeface="Times New Roman" panose="02020603050405020304" pitchFamily="18" charset="0"/>
              </a:rPr>
              <a:t>3db FSA 400 akkumulátoros fűkasza</a:t>
            </a:r>
          </a:p>
          <a:p>
            <a:r>
              <a:rPr lang="hu-HU" sz="2800" dirty="0">
                <a:latin typeface="Times New Roman" panose="02020603050405020304" pitchFamily="18" charset="0"/>
                <a:cs typeface="Times New Roman" panose="02020603050405020304" pitchFamily="18" charset="0"/>
              </a:rPr>
              <a:t>1db MSA 220 C-B akkumulátoros láncfűrész</a:t>
            </a:r>
          </a:p>
          <a:p>
            <a:r>
              <a:rPr lang="hu-HU" sz="2800" dirty="0">
                <a:latin typeface="Times New Roman" panose="02020603050405020304" pitchFamily="18" charset="0"/>
                <a:cs typeface="Times New Roman" panose="02020603050405020304" pitchFamily="18" charset="0"/>
              </a:rPr>
              <a:t>1db HTA 135 akkumulátoros magassági ágnyeső</a:t>
            </a:r>
          </a:p>
          <a:p>
            <a:r>
              <a:rPr lang="hu-HU" sz="2800" dirty="0">
                <a:latin typeface="Times New Roman" panose="02020603050405020304" pitchFamily="18" charset="0"/>
                <a:cs typeface="Times New Roman" panose="02020603050405020304" pitchFamily="18" charset="0"/>
              </a:rPr>
              <a:t>1db HSA 140 R akkumulátoros sövénynyíró</a:t>
            </a:r>
          </a:p>
          <a:p>
            <a:r>
              <a:rPr lang="pt-BR" sz="2800" dirty="0">
                <a:latin typeface="Times New Roman" panose="02020603050405020304" pitchFamily="18" charset="0"/>
                <a:cs typeface="Times New Roman" panose="02020603050405020304" pitchFamily="18" charset="0"/>
              </a:rPr>
              <a:t>6db AP 500 S akkumulátor</a:t>
            </a:r>
            <a:r>
              <a:rPr lang="hu-HU" sz="2800" dirty="0">
                <a:latin typeface="Times New Roman" panose="02020603050405020304" pitchFamily="18" charset="0"/>
                <a:cs typeface="Times New Roman" panose="02020603050405020304" pitchFamily="18" charset="0"/>
              </a:rPr>
              <a:t>, hozzá 3db töltő</a:t>
            </a:r>
          </a:p>
          <a:p>
            <a:endParaRPr lang="hu-H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151140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ép 4">
            <a:extLst>
              <a:ext uri="{FF2B5EF4-FFF2-40B4-BE49-F238E27FC236}">
                <a16:creationId xmlns:a16="http://schemas.microsoft.com/office/drawing/2014/main" id="{4FC544A3-3DF3-EC9A-A716-DBE58C76D60F}"/>
              </a:ext>
            </a:extLst>
          </p:cNvPr>
          <p:cNvPicPr>
            <a:picLocks noChangeAspect="1"/>
          </p:cNvPicPr>
          <p:nvPr/>
        </p:nvPicPr>
        <p:blipFill>
          <a:blip r:embed="rId2"/>
          <a:stretch>
            <a:fillRect/>
          </a:stretch>
        </p:blipFill>
        <p:spPr>
          <a:xfrm>
            <a:off x="107504" y="188640"/>
            <a:ext cx="2495898" cy="5401429"/>
          </a:xfrm>
          <a:prstGeom prst="rect">
            <a:avLst/>
          </a:prstGeom>
        </p:spPr>
      </p:pic>
      <p:pic>
        <p:nvPicPr>
          <p:cNvPr id="7" name="Kép 6">
            <a:extLst>
              <a:ext uri="{FF2B5EF4-FFF2-40B4-BE49-F238E27FC236}">
                <a16:creationId xmlns:a16="http://schemas.microsoft.com/office/drawing/2014/main" id="{404D196C-3878-363D-D9F1-8580DAEB78D9}"/>
              </a:ext>
            </a:extLst>
          </p:cNvPr>
          <p:cNvPicPr>
            <a:picLocks noChangeAspect="1"/>
          </p:cNvPicPr>
          <p:nvPr/>
        </p:nvPicPr>
        <p:blipFill>
          <a:blip r:embed="rId3"/>
          <a:stretch>
            <a:fillRect/>
          </a:stretch>
        </p:blipFill>
        <p:spPr>
          <a:xfrm>
            <a:off x="5274376" y="260648"/>
            <a:ext cx="3744416" cy="1538049"/>
          </a:xfrm>
          <a:prstGeom prst="rect">
            <a:avLst/>
          </a:prstGeom>
        </p:spPr>
      </p:pic>
      <p:pic>
        <p:nvPicPr>
          <p:cNvPr id="9" name="Kép 8">
            <a:extLst>
              <a:ext uri="{FF2B5EF4-FFF2-40B4-BE49-F238E27FC236}">
                <a16:creationId xmlns:a16="http://schemas.microsoft.com/office/drawing/2014/main" id="{D106D894-F5B8-C826-5716-DC189345F2DD}"/>
              </a:ext>
            </a:extLst>
          </p:cNvPr>
          <p:cNvPicPr>
            <a:picLocks noChangeAspect="1"/>
          </p:cNvPicPr>
          <p:nvPr/>
        </p:nvPicPr>
        <p:blipFill>
          <a:blip r:embed="rId4"/>
          <a:stretch>
            <a:fillRect/>
          </a:stretch>
        </p:blipFill>
        <p:spPr>
          <a:xfrm>
            <a:off x="2411760" y="0"/>
            <a:ext cx="2724530" cy="5725324"/>
          </a:xfrm>
          <a:prstGeom prst="rect">
            <a:avLst/>
          </a:prstGeom>
        </p:spPr>
      </p:pic>
      <p:pic>
        <p:nvPicPr>
          <p:cNvPr id="11" name="Kép 10">
            <a:extLst>
              <a:ext uri="{FF2B5EF4-FFF2-40B4-BE49-F238E27FC236}">
                <a16:creationId xmlns:a16="http://schemas.microsoft.com/office/drawing/2014/main" id="{65C9A7B2-D352-684D-C28F-7626484175F6}"/>
              </a:ext>
            </a:extLst>
          </p:cNvPr>
          <p:cNvPicPr>
            <a:picLocks noChangeAspect="1"/>
          </p:cNvPicPr>
          <p:nvPr/>
        </p:nvPicPr>
        <p:blipFill>
          <a:blip r:embed="rId5"/>
          <a:stretch>
            <a:fillRect/>
          </a:stretch>
        </p:blipFill>
        <p:spPr>
          <a:xfrm>
            <a:off x="5100438" y="2276872"/>
            <a:ext cx="3888432" cy="1445638"/>
          </a:xfrm>
          <a:prstGeom prst="rect">
            <a:avLst/>
          </a:prstGeom>
        </p:spPr>
      </p:pic>
      <p:pic>
        <p:nvPicPr>
          <p:cNvPr id="13" name="Kép 12">
            <a:extLst>
              <a:ext uri="{FF2B5EF4-FFF2-40B4-BE49-F238E27FC236}">
                <a16:creationId xmlns:a16="http://schemas.microsoft.com/office/drawing/2014/main" id="{A26E611E-3098-BD86-4E56-A3584BF04BCB}"/>
              </a:ext>
            </a:extLst>
          </p:cNvPr>
          <p:cNvPicPr>
            <a:picLocks noChangeAspect="1"/>
          </p:cNvPicPr>
          <p:nvPr/>
        </p:nvPicPr>
        <p:blipFill>
          <a:blip r:embed="rId6"/>
          <a:stretch>
            <a:fillRect/>
          </a:stretch>
        </p:blipFill>
        <p:spPr>
          <a:xfrm>
            <a:off x="5085164" y="3552613"/>
            <a:ext cx="1959490" cy="1296144"/>
          </a:xfrm>
          <a:prstGeom prst="rect">
            <a:avLst/>
          </a:prstGeom>
        </p:spPr>
      </p:pic>
      <p:pic>
        <p:nvPicPr>
          <p:cNvPr id="15" name="Kép 14">
            <a:extLst>
              <a:ext uri="{FF2B5EF4-FFF2-40B4-BE49-F238E27FC236}">
                <a16:creationId xmlns:a16="http://schemas.microsoft.com/office/drawing/2014/main" id="{ED1B2EDD-AC5B-777D-D4CF-501DA4F520D1}"/>
              </a:ext>
            </a:extLst>
          </p:cNvPr>
          <p:cNvPicPr>
            <a:picLocks noChangeAspect="1"/>
          </p:cNvPicPr>
          <p:nvPr/>
        </p:nvPicPr>
        <p:blipFill>
          <a:blip r:embed="rId7"/>
          <a:stretch>
            <a:fillRect/>
          </a:stretch>
        </p:blipFill>
        <p:spPr>
          <a:xfrm>
            <a:off x="6938939" y="4546843"/>
            <a:ext cx="2049347" cy="1481769"/>
          </a:xfrm>
          <a:prstGeom prst="rect">
            <a:avLst/>
          </a:prstGeom>
        </p:spPr>
      </p:pic>
    </p:spTree>
    <p:extLst>
      <p:ext uri="{BB962C8B-B14F-4D97-AF65-F5344CB8AC3E}">
        <p14:creationId xmlns:p14="http://schemas.microsoft.com/office/powerpoint/2010/main" val="34916902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29BA8E-4876-E0F7-C2F6-7E4A4E9D7239}"/>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5DAC25F7-021B-BC5C-80FB-B0371BF4A05B}"/>
              </a:ext>
            </a:extLst>
          </p:cNvPr>
          <p:cNvSpPr>
            <a:spLocks noGrp="1"/>
          </p:cNvSpPr>
          <p:nvPr>
            <p:ph type="title"/>
          </p:nvPr>
        </p:nvSpPr>
        <p:spPr>
          <a:xfrm>
            <a:off x="2679" y="116632"/>
            <a:ext cx="9144000" cy="1156989"/>
          </a:xfrm>
        </p:spPr>
        <p:txBody>
          <a:bodyPr/>
          <a:lstStyle/>
          <a:p>
            <a:r>
              <a:rPr lang="hu-HU" sz="4000" b="1" dirty="0">
                <a:latin typeface="Times New Roman" panose="02020603050405020304" pitchFamily="18" charset="0"/>
                <a:cs typeface="Times New Roman" panose="02020603050405020304" pitchFamily="18" charset="0"/>
              </a:rPr>
              <a:t>Helyi humán fejlesztések</a:t>
            </a:r>
            <a:endParaRPr lang="hu-HU" sz="4000" dirty="0">
              <a:latin typeface="Times New Roman" panose="02020603050405020304" pitchFamily="18" charset="0"/>
              <a:cs typeface="Times New Roman" panose="02020603050405020304" pitchFamily="18" charset="0"/>
            </a:endParaRPr>
          </a:p>
        </p:txBody>
      </p:sp>
      <p:sp>
        <p:nvSpPr>
          <p:cNvPr id="7" name="Tartalom helye 6">
            <a:extLst>
              <a:ext uri="{FF2B5EF4-FFF2-40B4-BE49-F238E27FC236}">
                <a16:creationId xmlns:a16="http://schemas.microsoft.com/office/drawing/2014/main" id="{118936F9-CBB3-1FE4-4E81-D2BCF031CC8D}"/>
              </a:ext>
            </a:extLst>
          </p:cNvPr>
          <p:cNvSpPr>
            <a:spLocks noGrp="1"/>
          </p:cNvSpPr>
          <p:nvPr>
            <p:ph idx="1"/>
          </p:nvPr>
        </p:nvSpPr>
        <p:spPr/>
        <p:txBody>
          <a:bodyPr/>
          <a:lstStyle/>
          <a:p>
            <a:r>
              <a:rPr lang="hu-HU" sz="2800" dirty="0">
                <a:latin typeface="Times New Roman" panose="02020603050405020304" pitchFamily="18" charset="0"/>
                <a:cs typeface="Times New Roman" panose="02020603050405020304" pitchFamily="18" charset="0"/>
              </a:rPr>
              <a:t>TOP_Plusz-3.1.3-23 </a:t>
            </a:r>
          </a:p>
          <a:p>
            <a:r>
              <a:rPr lang="hu-HU" sz="2800" dirty="0">
                <a:latin typeface="Times New Roman" panose="02020603050405020304" pitchFamily="18" charset="0"/>
                <a:cs typeface="Times New Roman" panose="02020603050405020304" pitchFamily="18" charset="0"/>
              </a:rPr>
              <a:t>Támogatás: 40 millió Ft</a:t>
            </a:r>
          </a:p>
          <a:p>
            <a:r>
              <a:rPr lang="hu-HU" sz="2800" dirty="0">
                <a:latin typeface="Times New Roman" panose="02020603050405020304" pitchFamily="18" charset="0"/>
                <a:cs typeface="Times New Roman" panose="02020603050405020304" pitchFamily="18" charset="0"/>
              </a:rPr>
              <a:t>Tartalom: 2025-2026-2027. évi települési programok, iskolai- és óvodai programok támogatása testi- és lelki egészségnevelés, fejlesztés jegyében. </a:t>
            </a:r>
          </a:p>
          <a:p>
            <a:r>
              <a:rPr lang="hu-HU" sz="2800" dirty="0">
                <a:latin typeface="Times New Roman" panose="02020603050405020304" pitchFamily="18" charset="0"/>
                <a:cs typeface="Times New Roman" panose="02020603050405020304" pitchFamily="18" charset="0"/>
              </a:rPr>
              <a:t>A programok egy része elindult, például az iskolában gyógytorna, pszichológus, fejlesztő órák. </a:t>
            </a:r>
          </a:p>
          <a:p>
            <a:pPr marL="0" indent="0">
              <a:buNone/>
            </a:pPr>
            <a:endParaRPr lang="hu-H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616954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4"/>
          <p:cNvSpPr>
            <a:spLocks noGrp="1" noChangeArrowheads="1"/>
          </p:cNvSpPr>
          <p:nvPr>
            <p:ph type="ctrTitle"/>
          </p:nvPr>
        </p:nvSpPr>
        <p:spPr/>
        <p:txBody>
          <a:bodyPr/>
          <a:lstStyle/>
          <a:p>
            <a:pPr eaLnBrk="1" hangingPunct="1"/>
            <a:r>
              <a:rPr lang="hu-HU" sz="4000" b="1" dirty="0">
                <a:latin typeface="Times New Roman" pitchFamily="18" charset="0"/>
              </a:rPr>
              <a:t>Benyújtott, megvalósításra váró pályázatok</a:t>
            </a:r>
          </a:p>
        </p:txBody>
      </p:sp>
    </p:spTree>
    <p:extLst>
      <p:ext uri="{BB962C8B-B14F-4D97-AF65-F5344CB8AC3E}">
        <p14:creationId xmlns:p14="http://schemas.microsoft.com/office/powerpoint/2010/main" val="23184370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E22580-850E-FE2D-E698-1FCFCE267460}"/>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0890D97A-47C2-9C32-A084-C8F3E8989C0B}"/>
              </a:ext>
            </a:extLst>
          </p:cNvPr>
          <p:cNvSpPr>
            <a:spLocks noGrp="1"/>
          </p:cNvSpPr>
          <p:nvPr>
            <p:ph type="title"/>
          </p:nvPr>
        </p:nvSpPr>
        <p:spPr>
          <a:xfrm>
            <a:off x="0" y="160337"/>
            <a:ext cx="9144000" cy="1143000"/>
          </a:xfrm>
        </p:spPr>
        <p:txBody>
          <a:bodyPr/>
          <a:lstStyle/>
          <a:p>
            <a:r>
              <a:rPr lang="hu-HU" sz="4000" b="1" dirty="0">
                <a:latin typeface="Times New Roman" panose="02020603050405020304" pitchFamily="18" charset="0"/>
                <a:cs typeface="Times New Roman" panose="02020603050405020304" pitchFamily="18" charset="0"/>
              </a:rPr>
              <a:t>Versenyképes Járások Program – 1.</a:t>
            </a:r>
          </a:p>
        </p:txBody>
      </p:sp>
      <p:sp>
        <p:nvSpPr>
          <p:cNvPr id="3" name="Tartalom helye 2">
            <a:extLst>
              <a:ext uri="{FF2B5EF4-FFF2-40B4-BE49-F238E27FC236}">
                <a16:creationId xmlns:a16="http://schemas.microsoft.com/office/drawing/2014/main" id="{35B3E0B8-C01E-EB40-6CB3-EC4BE90BF579}"/>
              </a:ext>
            </a:extLst>
          </p:cNvPr>
          <p:cNvSpPr>
            <a:spLocks noGrp="1"/>
          </p:cNvSpPr>
          <p:nvPr>
            <p:ph idx="1"/>
          </p:nvPr>
        </p:nvSpPr>
        <p:spPr>
          <a:xfrm>
            <a:off x="0" y="1276656"/>
            <a:ext cx="9144000" cy="4525963"/>
          </a:xfrm>
        </p:spPr>
        <p:txBody>
          <a:bodyPr/>
          <a:lstStyle/>
          <a:p>
            <a:pPr algn="just"/>
            <a:r>
              <a:rPr lang="hu-HU" sz="2000" dirty="0">
                <a:latin typeface="Times New Roman" panose="02020603050405020304" pitchFamily="18" charset="0"/>
                <a:cs typeface="Times New Roman" panose="02020603050405020304" pitchFamily="18" charset="0"/>
              </a:rPr>
              <a:t>Támogatás: 25.374.982 Ft</a:t>
            </a:r>
          </a:p>
          <a:p>
            <a:pPr algn="just"/>
            <a:r>
              <a:rPr lang="hu-HU" sz="2000" dirty="0">
                <a:latin typeface="Times New Roman" panose="02020603050405020304" pitchFamily="18" charset="0"/>
                <a:cs typeface="Times New Roman" panose="02020603050405020304" pitchFamily="18" charset="0"/>
              </a:rPr>
              <a:t>1. Tartalom: a Horgásztó felé – belterület határtól az Erdei iskoláig – tartó külterületi kerékpárút lokális hibáinak javítása. A közeli fák gyökerei a burkolatalapot fellazították és a felső aszfalt kopóréteget megemelték. A felmérés alapján 128db hiba került beazonosításra, javításuk egyenként történik majd.</a:t>
            </a:r>
          </a:p>
          <a:p>
            <a:pPr algn="just"/>
            <a:r>
              <a:rPr lang="hu-HU" sz="2000" dirty="0">
                <a:latin typeface="Times New Roman" panose="02020603050405020304" pitchFamily="18" charset="0"/>
                <a:cs typeface="Times New Roman" panose="02020603050405020304" pitchFamily="18" charset="0"/>
              </a:rPr>
              <a:t>A felújításra 12.567.286 Ft támogatásban részesült az önkormányzat.</a:t>
            </a:r>
          </a:p>
          <a:p>
            <a:pPr algn="just"/>
            <a:r>
              <a:rPr lang="hu-HU" sz="2000" dirty="0">
                <a:latin typeface="Times New Roman" panose="02020603050405020304" pitchFamily="18" charset="0"/>
                <a:cs typeface="Times New Roman" panose="02020603050405020304" pitchFamily="18" charset="0"/>
              </a:rPr>
              <a:t>2. Tartalom: Önkormányzati konyha eszközfejlesztése - a konyhai munka könnyítését szolgáló eszközök, berendezések beszerzésének célja az elavult eszközpark frissítése.</a:t>
            </a:r>
          </a:p>
          <a:p>
            <a:pPr algn="just"/>
            <a:r>
              <a:rPr lang="hu-HU" sz="2000" dirty="0">
                <a:latin typeface="Times New Roman" panose="02020603050405020304" pitchFamily="18" charset="0"/>
                <a:cs typeface="Times New Roman" panose="02020603050405020304" pitchFamily="18" charset="0"/>
              </a:rPr>
              <a:t>Beszerzésre kerülő eszközök:1 db gázüzemű főzőüst, 1 db burgonyakoptató gép, 1 db, </a:t>
            </a:r>
            <a:r>
              <a:rPr lang="hu-HU" sz="2000" dirty="0" err="1">
                <a:latin typeface="Times New Roman" panose="02020603050405020304" pitchFamily="18" charset="0"/>
                <a:cs typeface="Times New Roman" panose="02020603050405020304" pitchFamily="18" charset="0"/>
              </a:rPr>
              <a:t>Fagor</a:t>
            </a:r>
            <a:r>
              <a:rPr lang="hu-HU" sz="2000" dirty="0">
                <a:latin typeface="Times New Roman" panose="02020603050405020304" pitchFamily="18" charset="0"/>
                <a:cs typeface="Times New Roman" panose="02020603050405020304" pitchFamily="18" charset="0"/>
              </a:rPr>
              <a:t> elektromos sütő-pároló, 1 db automata vízlágyító, 1 db pohár és tányér mosogatógép,4 db mélyhűtőláda, 1 db szeletelőgép, 1 db húsőrlő gép, 1 db hűtő-fűtő klíma</a:t>
            </a:r>
          </a:p>
          <a:p>
            <a:pPr algn="just"/>
            <a:r>
              <a:rPr lang="hu-HU" sz="2000" dirty="0">
                <a:latin typeface="Times New Roman" panose="02020603050405020304" pitchFamily="18" charset="0"/>
                <a:cs typeface="Times New Roman" panose="02020603050405020304" pitchFamily="18" charset="0"/>
              </a:rPr>
              <a:t>A beszerzésre 12.807.696 Ft támogatásban részesült az önkormányzat.</a:t>
            </a:r>
          </a:p>
          <a:p>
            <a:endParaRPr lang="hu-HU" sz="2000" dirty="0"/>
          </a:p>
        </p:txBody>
      </p:sp>
    </p:spTree>
    <p:extLst>
      <p:ext uri="{BB962C8B-B14F-4D97-AF65-F5344CB8AC3E}">
        <p14:creationId xmlns:p14="http://schemas.microsoft.com/office/powerpoint/2010/main" val="152560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695A9F-3916-A5F8-1C13-CF399FCFD1D2}"/>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C5649D56-F1F3-ED21-D78A-EA3571709C9F}"/>
              </a:ext>
            </a:extLst>
          </p:cNvPr>
          <p:cNvSpPr>
            <a:spLocks noGrp="1"/>
          </p:cNvSpPr>
          <p:nvPr>
            <p:ph type="title"/>
          </p:nvPr>
        </p:nvSpPr>
        <p:spPr>
          <a:xfrm>
            <a:off x="0" y="160337"/>
            <a:ext cx="9144000" cy="1143000"/>
          </a:xfrm>
        </p:spPr>
        <p:txBody>
          <a:bodyPr/>
          <a:lstStyle/>
          <a:p>
            <a:r>
              <a:rPr lang="hu-HU" sz="4000" b="1" dirty="0">
                <a:latin typeface="Times New Roman" panose="02020603050405020304" pitchFamily="18" charset="0"/>
                <a:cs typeface="Times New Roman" panose="02020603050405020304" pitchFamily="18" charset="0"/>
              </a:rPr>
              <a:t>Versenyképes Járások Program – 2.</a:t>
            </a:r>
          </a:p>
        </p:txBody>
      </p:sp>
      <p:sp>
        <p:nvSpPr>
          <p:cNvPr id="3" name="Tartalom helye 2">
            <a:extLst>
              <a:ext uri="{FF2B5EF4-FFF2-40B4-BE49-F238E27FC236}">
                <a16:creationId xmlns:a16="http://schemas.microsoft.com/office/drawing/2014/main" id="{30055F70-B9BD-BE6D-D51E-61F26AFF13F4}"/>
              </a:ext>
            </a:extLst>
          </p:cNvPr>
          <p:cNvSpPr>
            <a:spLocks noGrp="1"/>
          </p:cNvSpPr>
          <p:nvPr>
            <p:ph idx="1"/>
          </p:nvPr>
        </p:nvSpPr>
        <p:spPr/>
        <p:txBody>
          <a:bodyPr/>
          <a:lstStyle/>
          <a:p>
            <a:pPr algn="just"/>
            <a:r>
              <a:rPr lang="hu-HU" sz="2800" dirty="0">
                <a:latin typeface="Times New Roman" panose="02020603050405020304" pitchFamily="18" charset="0"/>
                <a:cs typeface="Times New Roman" panose="02020603050405020304" pitchFamily="18" charset="0"/>
              </a:rPr>
              <a:t>Támogatás: 18.184.462 Ft</a:t>
            </a:r>
          </a:p>
          <a:p>
            <a:pPr algn="just"/>
            <a:r>
              <a:rPr lang="hu-HU" sz="2800" dirty="0">
                <a:latin typeface="Times New Roman" panose="02020603050405020304" pitchFamily="18" charset="0"/>
                <a:cs typeface="Times New Roman" panose="02020603050405020304" pitchFamily="18" charset="0"/>
              </a:rPr>
              <a:t>Tartalom: Szociális alapszolgáltatások működési támogatása – bölcsődei dolgozók munkabér kiegészítése, tanyagondnoki szolgálat működési költségeinek kiegészítése az állami normatíván felül, szociális étkeztetési feladatok ellátásának kiegészítése az állami normatíván felül, Homokháti Kistérség Többcélú Társulása hozzájárulás szociális feladatellátáshoz</a:t>
            </a:r>
          </a:p>
          <a:p>
            <a:pPr algn="just"/>
            <a:endParaRPr lang="hu-HU" sz="2800" dirty="0">
              <a:latin typeface="Times New Roman" panose="02020603050405020304" pitchFamily="18" charset="0"/>
              <a:cs typeface="Times New Roman" panose="02020603050405020304" pitchFamily="18" charset="0"/>
            </a:endParaRPr>
          </a:p>
          <a:p>
            <a:endParaRPr lang="hu-HU" sz="2800" dirty="0"/>
          </a:p>
        </p:txBody>
      </p:sp>
    </p:spTree>
    <p:extLst>
      <p:ext uri="{BB962C8B-B14F-4D97-AF65-F5344CB8AC3E}">
        <p14:creationId xmlns:p14="http://schemas.microsoft.com/office/powerpoint/2010/main" val="27909135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CE2B0B-78FF-0D85-5FA9-B5ADBBE77DD7}"/>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4F39B89B-583D-3A55-A562-F10A7530123B}"/>
              </a:ext>
            </a:extLst>
          </p:cNvPr>
          <p:cNvSpPr>
            <a:spLocks noGrp="1"/>
          </p:cNvSpPr>
          <p:nvPr>
            <p:ph type="title"/>
          </p:nvPr>
        </p:nvSpPr>
        <p:spPr>
          <a:xfrm>
            <a:off x="0" y="160337"/>
            <a:ext cx="9144000" cy="1143000"/>
          </a:xfrm>
        </p:spPr>
        <p:txBody>
          <a:bodyPr/>
          <a:lstStyle/>
          <a:p>
            <a:r>
              <a:rPr lang="hu-HU" sz="4000" b="1" dirty="0">
                <a:latin typeface="Times New Roman" panose="02020603050405020304" pitchFamily="18" charset="0"/>
                <a:cs typeface="Times New Roman" panose="02020603050405020304" pitchFamily="18" charset="0"/>
              </a:rPr>
              <a:t>Magyar Falu Program – Ivartalanítási akció</a:t>
            </a:r>
          </a:p>
        </p:txBody>
      </p:sp>
      <p:sp>
        <p:nvSpPr>
          <p:cNvPr id="3" name="Tartalom helye 2">
            <a:extLst>
              <a:ext uri="{FF2B5EF4-FFF2-40B4-BE49-F238E27FC236}">
                <a16:creationId xmlns:a16="http://schemas.microsoft.com/office/drawing/2014/main" id="{CA910302-0E15-7C4F-B23C-F23FF974039C}"/>
              </a:ext>
            </a:extLst>
          </p:cNvPr>
          <p:cNvSpPr>
            <a:spLocks noGrp="1"/>
          </p:cNvSpPr>
          <p:nvPr>
            <p:ph idx="1"/>
          </p:nvPr>
        </p:nvSpPr>
        <p:spPr/>
        <p:txBody>
          <a:bodyPr/>
          <a:lstStyle/>
          <a:p>
            <a:pPr algn="just"/>
            <a:r>
              <a:rPr lang="hu-HU" sz="2800" dirty="0">
                <a:latin typeface="Times New Roman" panose="02020603050405020304" pitchFamily="18" charset="0"/>
                <a:cs typeface="Times New Roman" panose="02020603050405020304" pitchFamily="18" charset="0"/>
              </a:rPr>
              <a:t>Támogatás: 1.499.997 Ft</a:t>
            </a:r>
          </a:p>
          <a:p>
            <a:pPr algn="just"/>
            <a:r>
              <a:rPr lang="hu-HU" sz="2800" dirty="0">
                <a:latin typeface="Times New Roman" panose="02020603050405020304" pitchFamily="18" charset="0"/>
                <a:cs typeface="Times New Roman" panose="02020603050405020304" pitchFamily="18" charset="0"/>
              </a:rPr>
              <a:t>Tartalom: kutyák, macskák szervezett ivartalanítása, összesen 47 állat ingyenes ivartalanítását teszi lehetővé a pályázat. Az akció február végén, március elején indul.</a:t>
            </a:r>
          </a:p>
        </p:txBody>
      </p:sp>
    </p:spTree>
    <p:extLst>
      <p:ext uri="{BB962C8B-B14F-4D97-AF65-F5344CB8AC3E}">
        <p14:creationId xmlns:p14="http://schemas.microsoft.com/office/powerpoint/2010/main" val="32575815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B5F3B2A5-ACEA-09E2-EFD8-0C44BC7F94E8}"/>
              </a:ext>
            </a:extLst>
          </p:cNvPr>
          <p:cNvSpPr>
            <a:spLocks noGrp="1"/>
          </p:cNvSpPr>
          <p:nvPr>
            <p:ph type="title"/>
          </p:nvPr>
        </p:nvSpPr>
        <p:spPr>
          <a:xfrm>
            <a:off x="0" y="12998"/>
            <a:ext cx="9144000" cy="1143000"/>
          </a:xfrm>
        </p:spPr>
        <p:txBody>
          <a:bodyPr/>
          <a:lstStyle/>
          <a:p>
            <a:r>
              <a:rPr lang="hu-HU" sz="4000" b="1" dirty="0">
                <a:effectLst/>
                <a:latin typeface="Times New Roman" panose="02020603050405020304" pitchFamily="18" charset="0"/>
                <a:ea typeface="Times New Roman" panose="02020603050405020304" pitchFamily="18" charset="0"/>
              </a:rPr>
              <a:t>Iskola előtti gyalogátkelő biztonságosabbá tétele</a:t>
            </a:r>
            <a:endParaRPr lang="hu-HU" sz="4000" dirty="0"/>
          </a:p>
        </p:txBody>
      </p:sp>
      <p:sp>
        <p:nvSpPr>
          <p:cNvPr id="3" name="Tartalom helye 2">
            <a:extLst>
              <a:ext uri="{FF2B5EF4-FFF2-40B4-BE49-F238E27FC236}">
                <a16:creationId xmlns:a16="http://schemas.microsoft.com/office/drawing/2014/main" id="{96D4312F-FC55-A043-107D-FB3D4A851A6C}"/>
              </a:ext>
            </a:extLst>
          </p:cNvPr>
          <p:cNvSpPr>
            <a:spLocks noGrp="1"/>
          </p:cNvSpPr>
          <p:nvPr>
            <p:ph idx="1"/>
          </p:nvPr>
        </p:nvSpPr>
        <p:spPr>
          <a:xfrm>
            <a:off x="457200" y="1340768"/>
            <a:ext cx="8229600" cy="4785395"/>
          </a:xfrm>
        </p:spPr>
        <p:txBody>
          <a:bodyPr/>
          <a:lstStyle/>
          <a:p>
            <a:pPr algn="just"/>
            <a:r>
              <a:rPr lang="hu-HU" sz="2800" dirty="0">
                <a:latin typeface="Times New Roman" panose="02020603050405020304" pitchFamily="18" charset="0"/>
                <a:cs typeface="Times New Roman" panose="02020603050405020304" pitchFamily="18" charset="0"/>
              </a:rPr>
              <a:t>Előzetes egyeztetések folytak 2023. év végén, 2024. év elején és ezt követően 2025. évben is Magyar Közút Szegedi Igazgatóságával és a Szegedi Rendőrfőkapitánysággal</a:t>
            </a:r>
          </a:p>
          <a:p>
            <a:pPr algn="just"/>
            <a:r>
              <a:rPr lang="hu-HU" sz="2800" dirty="0">
                <a:latin typeface="Times New Roman" panose="02020603050405020304" pitchFamily="18" charset="0"/>
                <a:cs typeface="Times New Roman" panose="02020603050405020304" pitchFamily="18" charset="0"/>
              </a:rPr>
              <a:t>Javaslataik:</a:t>
            </a:r>
          </a:p>
          <a:p>
            <a:pPr lvl="1" algn="just"/>
            <a:r>
              <a:rPr lang="hu-HU" dirty="0">
                <a:latin typeface="Times New Roman" panose="02020603050405020304" pitchFamily="18" charset="0"/>
                <a:cs typeface="Times New Roman" panose="02020603050405020304" pitchFamily="18" charset="0"/>
              </a:rPr>
              <a:t>Sárga lassító harántcsíkozás a gyalogátkelő előtt</a:t>
            </a:r>
          </a:p>
          <a:p>
            <a:pPr lvl="1" algn="just"/>
            <a:r>
              <a:rPr lang="hu-HU" dirty="0">
                <a:latin typeface="Times New Roman" panose="02020603050405020304" pitchFamily="18" charset="0"/>
                <a:cs typeface="Times New Roman" panose="02020603050405020304" pitchFamily="18" charset="0"/>
              </a:rPr>
              <a:t>Sebességmérő kihelyezése (</a:t>
            </a:r>
            <a:r>
              <a:rPr lang="hu-HU" dirty="0" err="1">
                <a:latin typeface="Times New Roman" panose="02020603050405020304" pitchFamily="18" charset="0"/>
                <a:cs typeface="Times New Roman" panose="02020603050405020304" pitchFamily="18" charset="0"/>
              </a:rPr>
              <a:t>trafibox</a:t>
            </a:r>
            <a:r>
              <a:rPr lang="hu-HU" dirty="0">
                <a:latin typeface="Times New Roman" panose="02020603050405020304" pitchFamily="18" charset="0"/>
                <a:cs typeface="Times New Roman" panose="02020603050405020304" pitchFamily="18" charset="0"/>
              </a:rPr>
              <a:t>)</a:t>
            </a:r>
          </a:p>
          <a:p>
            <a:pPr lvl="1" algn="just"/>
            <a:r>
              <a:rPr lang="hu-HU" dirty="0">
                <a:latin typeface="Times New Roman" panose="02020603050405020304" pitchFamily="18" charset="0"/>
                <a:cs typeface="Times New Roman" panose="02020603050405020304" pitchFamily="18" charset="0"/>
              </a:rPr>
              <a:t>Intelligens zebra telepítése (útburkolatban)</a:t>
            </a:r>
          </a:p>
          <a:p>
            <a:pPr lvl="1" algn="just"/>
            <a:r>
              <a:rPr lang="hu-HU" dirty="0">
                <a:latin typeface="Times New Roman" panose="02020603050405020304" pitchFamily="18" charset="0"/>
                <a:cs typeface="Times New Roman" panose="02020603050405020304" pitchFamily="18" charset="0"/>
              </a:rPr>
              <a:t>Forgalom terelő sziget kiépítése</a:t>
            </a:r>
          </a:p>
          <a:p>
            <a:pPr lvl="1" algn="just"/>
            <a:r>
              <a:rPr lang="hu-HU" dirty="0">
                <a:latin typeface="Times New Roman" panose="02020603050405020304" pitchFamily="18" charset="0"/>
                <a:cs typeface="Times New Roman" panose="02020603050405020304" pitchFamily="18" charset="0"/>
              </a:rPr>
              <a:t>Jelzőlámpa kihelyezése</a:t>
            </a:r>
          </a:p>
          <a:p>
            <a:pPr marL="0" indent="0">
              <a:buNone/>
            </a:pPr>
            <a:endParaRPr lang="hu-HU" dirty="0"/>
          </a:p>
        </p:txBody>
      </p:sp>
    </p:spTree>
    <p:extLst>
      <p:ext uri="{BB962C8B-B14F-4D97-AF65-F5344CB8AC3E}">
        <p14:creationId xmlns:p14="http://schemas.microsoft.com/office/powerpoint/2010/main" val="3627142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8F053C-91CC-88CB-26D4-20E15A5CBDF1}"/>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27957CFE-9C5A-781A-3404-7E19B3977E43}"/>
              </a:ext>
            </a:extLst>
          </p:cNvPr>
          <p:cNvSpPr>
            <a:spLocks noGrp="1"/>
          </p:cNvSpPr>
          <p:nvPr>
            <p:ph type="title"/>
          </p:nvPr>
        </p:nvSpPr>
        <p:spPr>
          <a:xfrm>
            <a:off x="0" y="12998"/>
            <a:ext cx="9144000" cy="1143000"/>
          </a:xfrm>
        </p:spPr>
        <p:txBody>
          <a:bodyPr/>
          <a:lstStyle/>
          <a:p>
            <a:r>
              <a:rPr lang="hu-HU" sz="4000" b="1" dirty="0">
                <a:effectLst/>
                <a:latin typeface="Times New Roman" panose="02020603050405020304" pitchFamily="18" charset="0"/>
                <a:ea typeface="Times New Roman" panose="02020603050405020304" pitchFamily="18" charset="0"/>
              </a:rPr>
              <a:t>Iskola előtti gyalogátkelő biztonságosabbá tétele</a:t>
            </a:r>
            <a:endParaRPr lang="hu-HU" sz="4000" dirty="0"/>
          </a:p>
        </p:txBody>
      </p:sp>
      <p:sp>
        <p:nvSpPr>
          <p:cNvPr id="3" name="Tartalom helye 2">
            <a:extLst>
              <a:ext uri="{FF2B5EF4-FFF2-40B4-BE49-F238E27FC236}">
                <a16:creationId xmlns:a16="http://schemas.microsoft.com/office/drawing/2014/main" id="{1B9DE286-9C89-B898-C5C4-B81BC58B2825}"/>
              </a:ext>
            </a:extLst>
          </p:cNvPr>
          <p:cNvSpPr>
            <a:spLocks noGrp="1"/>
          </p:cNvSpPr>
          <p:nvPr>
            <p:ph idx="1"/>
          </p:nvPr>
        </p:nvSpPr>
        <p:spPr>
          <a:xfrm>
            <a:off x="457200" y="1340768"/>
            <a:ext cx="8229600" cy="4785395"/>
          </a:xfrm>
        </p:spPr>
        <p:txBody>
          <a:bodyPr/>
          <a:lstStyle/>
          <a:p>
            <a:pPr algn="just"/>
            <a:r>
              <a:rPr lang="hu-HU" sz="2800" dirty="0">
                <a:latin typeface="Times New Roman" panose="02020603050405020304" pitchFamily="18" charset="0"/>
                <a:cs typeface="Times New Roman" panose="02020603050405020304" pitchFamily="18" charset="0"/>
              </a:rPr>
              <a:t>Előzetes egyeztetések folytak 2023. év végén, 2024. év elején és ezt követően 2025. évben is Magyar Közút Szegedi Igazgatóságával és a Szegedi Rendőrfőkapitánysággal</a:t>
            </a:r>
          </a:p>
          <a:p>
            <a:pPr algn="just"/>
            <a:r>
              <a:rPr lang="hu-HU" sz="2800" dirty="0">
                <a:latin typeface="Times New Roman" panose="02020603050405020304" pitchFamily="18" charset="0"/>
                <a:cs typeface="Times New Roman" panose="02020603050405020304" pitchFamily="18" charset="0"/>
              </a:rPr>
              <a:t>Javaslataik:</a:t>
            </a:r>
          </a:p>
          <a:p>
            <a:pPr lvl="1" algn="just"/>
            <a:r>
              <a:rPr lang="hu-HU" dirty="0">
                <a:latin typeface="Times New Roman" panose="02020603050405020304" pitchFamily="18" charset="0"/>
                <a:cs typeface="Times New Roman" panose="02020603050405020304" pitchFamily="18" charset="0"/>
              </a:rPr>
              <a:t>Sárga lassító harántcsíkozás a gyalogátkelő előtt</a:t>
            </a:r>
          </a:p>
          <a:p>
            <a:pPr lvl="1" algn="just"/>
            <a:r>
              <a:rPr lang="hu-HU" dirty="0">
                <a:latin typeface="Times New Roman" panose="02020603050405020304" pitchFamily="18" charset="0"/>
                <a:cs typeface="Times New Roman" panose="02020603050405020304" pitchFamily="18" charset="0"/>
              </a:rPr>
              <a:t>Sebességmérő kihelyezése (</a:t>
            </a:r>
            <a:r>
              <a:rPr lang="hu-HU" dirty="0" err="1">
                <a:latin typeface="Times New Roman" panose="02020603050405020304" pitchFamily="18" charset="0"/>
                <a:cs typeface="Times New Roman" panose="02020603050405020304" pitchFamily="18" charset="0"/>
              </a:rPr>
              <a:t>trafibox</a:t>
            </a:r>
            <a:r>
              <a:rPr lang="hu-HU" dirty="0">
                <a:latin typeface="Times New Roman" panose="02020603050405020304" pitchFamily="18" charset="0"/>
                <a:cs typeface="Times New Roman" panose="02020603050405020304" pitchFamily="18" charset="0"/>
              </a:rPr>
              <a:t>)</a:t>
            </a:r>
          </a:p>
          <a:p>
            <a:pPr lvl="1" algn="just"/>
            <a:r>
              <a:rPr lang="hu-HU" dirty="0">
                <a:latin typeface="Times New Roman" panose="02020603050405020304" pitchFamily="18" charset="0"/>
                <a:cs typeface="Times New Roman" panose="02020603050405020304" pitchFamily="18" charset="0"/>
              </a:rPr>
              <a:t>Intelligens zebra telepítése (útburkolatban)</a:t>
            </a:r>
          </a:p>
          <a:p>
            <a:pPr lvl="1" algn="just"/>
            <a:r>
              <a:rPr lang="hu-HU" dirty="0">
                <a:latin typeface="Times New Roman" panose="02020603050405020304" pitchFamily="18" charset="0"/>
                <a:cs typeface="Times New Roman" panose="02020603050405020304" pitchFamily="18" charset="0"/>
              </a:rPr>
              <a:t>Forgalom terelő sziget kiépítése</a:t>
            </a:r>
          </a:p>
          <a:p>
            <a:pPr lvl="1" algn="just"/>
            <a:r>
              <a:rPr lang="hu-HU" dirty="0">
                <a:latin typeface="Times New Roman" panose="02020603050405020304" pitchFamily="18" charset="0"/>
                <a:cs typeface="Times New Roman" panose="02020603050405020304" pitchFamily="18" charset="0"/>
              </a:rPr>
              <a:t>Jelzőlámpa kihelyezése</a:t>
            </a:r>
          </a:p>
          <a:p>
            <a:pPr marL="0" indent="0">
              <a:buNone/>
            </a:pPr>
            <a:endParaRPr lang="hu-HU" dirty="0"/>
          </a:p>
        </p:txBody>
      </p:sp>
      <p:sp>
        <p:nvSpPr>
          <p:cNvPr id="4" name="Szorzás jele 3">
            <a:extLst>
              <a:ext uri="{FF2B5EF4-FFF2-40B4-BE49-F238E27FC236}">
                <a16:creationId xmlns:a16="http://schemas.microsoft.com/office/drawing/2014/main" id="{B38B2677-5630-7FED-B2D9-7FA07B4BA05F}"/>
              </a:ext>
            </a:extLst>
          </p:cNvPr>
          <p:cNvSpPr/>
          <p:nvPr/>
        </p:nvSpPr>
        <p:spPr bwMode="auto">
          <a:xfrm>
            <a:off x="457200" y="476672"/>
            <a:ext cx="6131024" cy="6192688"/>
          </a:xfrm>
          <a:prstGeom prst="mathMultiply">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100000"/>
              </a:lnSpc>
              <a:spcBef>
                <a:spcPct val="20000"/>
              </a:spcBef>
              <a:spcAft>
                <a:spcPct val="0"/>
              </a:spcAft>
              <a:buClrTx/>
              <a:buSzTx/>
              <a:buFontTx/>
              <a:buNone/>
              <a:tabLst/>
            </a:pPr>
            <a:endParaRPr kumimoji="0" lang="hu-HU" sz="2800" b="0" i="0" u="none" strike="noStrike" cap="none" normalizeH="0" baseline="0">
              <a:ln>
                <a:noFill/>
              </a:ln>
              <a:solidFill>
                <a:schemeClr val="tx1"/>
              </a:solidFill>
              <a:effectLst/>
              <a:latin typeface="Times New Roman" pitchFamily="18" charset="0"/>
            </a:endParaRPr>
          </a:p>
        </p:txBody>
      </p:sp>
      <p:sp>
        <p:nvSpPr>
          <p:cNvPr id="5" name="Szövegdoboz 4">
            <a:extLst>
              <a:ext uri="{FF2B5EF4-FFF2-40B4-BE49-F238E27FC236}">
                <a16:creationId xmlns:a16="http://schemas.microsoft.com/office/drawing/2014/main" id="{9FA29BAD-C50B-EA33-9FFE-5CE460EC2F6C}"/>
              </a:ext>
            </a:extLst>
          </p:cNvPr>
          <p:cNvSpPr txBox="1"/>
          <p:nvPr/>
        </p:nvSpPr>
        <p:spPr>
          <a:xfrm>
            <a:off x="1336304" y="-2110978"/>
            <a:ext cx="8856984" cy="11079956"/>
          </a:xfrm>
          <a:prstGeom prst="rect">
            <a:avLst/>
          </a:prstGeom>
          <a:noFill/>
        </p:spPr>
        <p:txBody>
          <a:bodyPr wrap="square" rtlCol="0">
            <a:spAutoFit/>
          </a:bodyPr>
          <a:lstStyle/>
          <a:p>
            <a:r>
              <a:rPr lang="hu-HU" sz="71400" b="1" dirty="0">
                <a:solidFill>
                  <a:srgbClr val="FF0000"/>
                </a:solidFill>
                <a:latin typeface="+mj-lt"/>
              </a:rPr>
              <a:t>X</a:t>
            </a:r>
            <a:endParaRPr lang="hu-HU" sz="41300" b="1" dirty="0">
              <a:solidFill>
                <a:srgbClr val="FF0000"/>
              </a:solidFill>
              <a:latin typeface="+mj-lt"/>
            </a:endParaRPr>
          </a:p>
        </p:txBody>
      </p:sp>
    </p:spTree>
    <p:extLst>
      <p:ext uri="{BB962C8B-B14F-4D97-AF65-F5344CB8AC3E}">
        <p14:creationId xmlns:p14="http://schemas.microsoft.com/office/powerpoint/2010/main" val="23163104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ép 4">
            <a:extLst>
              <a:ext uri="{FF2B5EF4-FFF2-40B4-BE49-F238E27FC236}">
                <a16:creationId xmlns:a16="http://schemas.microsoft.com/office/drawing/2014/main" id="{7CAB1C7A-A919-4B64-7722-08FFB8E5DC81}"/>
              </a:ext>
            </a:extLst>
          </p:cNvPr>
          <p:cNvPicPr>
            <a:picLocks noChangeAspect="1"/>
          </p:cNvPicPr>
          <p:nvPr/>
        </p:nvPicPr>
        <p:blipFill>
          <a:blip r:embed="rId2"/>
          <a:stretch>
            <a:fillRect/>
          </a:stretch>
        </p:blipFill>
        <p:spPr>
          <a:xfrm>
            <a:off x="0" y="-27384"/>
            <a:ext cx="9144000" cy="1656478"/>
          </a:xfrm>
          <a:prstGeom prst="rect">
            <a:avLst/>
          </a:prstGeom>
        </p:spPr>
      </p:pic>
      <p:pic>
        <p:nvPicPr>
          <p:cNvPr id="7" name="Kép 6">
            <a:extLst>
              <a:ext uri="{FF2B5EF4-FFF2-40B4-BE49-F238E27FC236}">
                <a16:creationId xmlns:a16="http://schemas.microsoft.com/office/drawing/2014/main" id="{165F4A9C-138B-F705-04BA-C7C2BF6F68E1}"/>
              </a:ext>
            </a:extLst>
          </p:cNvPr>
          <p:cNvPicPr>
            <a:picLocks noChangeAspect="1"/>
          </p:cNvPicPr>
          <p:nvPr/>
        </p:nvPicPr>
        <p:blipFill>
          <a:blip r:embed="rId3"/>
          <a:stretch>
            <a:fillRect/>
          </a:stretch>
        </p:blipFill>
        <p:spPr>
          <a:xfrm>
            <a:off x="0" y="1628800"/>
            <a:ext cx="9144000" cy="2895717"/>
          </a:xfrm>
          <a:prstGeom prst="rect">
            <a:avLst/>
          </a:prstGeom>
        </p:spPr>
      </p:pic>
      <p:pic>
        <p:nvPicPr>
          <p:cNvPr id="9" name="Kép 8">
            <a:extLst>
              <a:ext uri="{FF2B5EF4-FFF2-40B4-BE49-F238E27FC236}">
                <a16:creationId xmlns:a16="http://schemas.microsoft.com/office/drawing/2014/main" id="{C90069AD-37E8-6A51-9763-57B67F29E1AA}"/>
              </a:ext>
            </a:extLst>
          </p:cNvPr>
          <p:cNvPicPr>
            <a:picLocks noChangeAspect="1"/>
          </p:cNvPicPr>
          <p:nvPr/>
        </p:nvPicPr>
        <p:blipFill>
          <a:blip r:embed="rId4"/>
          <a:stretch>
            <a:fillRect/>
          </a:stretch>
        </p:blipFill>
        <p:spPr>
          <a:xfrm>
            <a:off x="0" y="4318153"/>
            <a:ext cx="9144000" cy="2514447"/>
          </a:xfrm>
          <a:prstGeom prst="rect">
            <a:avLst/>
          </a:prstGeom>
        </p:spPr>
      </p:pic>
    </p:spTree>
    <p:extLst>
      <p:ext uri="{BB962C8B-B14F-4D97-AF65-F5344CB8AC3E}">
        <p14:creationId xmlns:p14="http://schemas.microsoft.com/office/powerpoint/2010/main" val="9246570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ép 2">
            <a:extLst>
              <a:ext uri="{FF2B5EF4-FFF2-40B4-BE49-F238E27FC236}">
                <a16:creationId xmlns:a16="http://schemas.microsoft.com/office/drawing/2014/main" id="{E5D40E3C-919E-8485-8C3F-4758FCF60B94}"/>
              </a:ext>
            </a:extLst>
          </p:cNvPr>
          <p:cNvPicPr>
            <a:picLocks noChangeAspect="1"/>
          </p:cNvPicPr>
          <p:nvPr/>
        </p:nvPicPr>
        <p:blipFill>
          <a:blip r:embed="rId2"/>
          <a:stretch>
            <a:fillRect/>
          </a:stretch>
        </p:blipFill>
        <p:spPr>
          <a:xfrm>
            <a:off x="0" y="836712"/>
            <a:ext cx="9144000" cy="4702191"/>
          </a:xfrm>
          <a:prstGeom prst="rect">
            <a:avLst/>
          </a:prstGeom>
        </p:spPr>
      </p:pic>
    </p:spTree>
    <p:extLst>
      <p:ext uri="{BB962C8B-B14F-4D97-AF65-F5344CB8AC3E}">
        <p14:creationId xmlns:p14="http://schemas.microsoft.com/office/powerpoint/2010/main" val="35491274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ép 3">
            <a:extLst>
              <a:ext uri="{FF2B5EF4-FFF2-40B4-BE49-F238E27FC236}">
                <a16:creationId xmlns:a16="http://schemas.microsoft.com/office/drawing/2014/main" id="{6B81700A-5B31-6EEE-F31F-398BAAB742B6}"/>
              </a:ext>
            </a:extLst>
          </p:cNvPr>
          <p:cNvPicPr>
            <a:picLocks noChangeAspect="1"/>
          </p:cNvPicPr>
          <p:nvPr/>
        </p:nvPicPr>
        <p:blipFill>
          <a:blip r:embed="rId2"/>
          <a:stretch>
            <a:fillRect/>
          </a:stretch>
        </p:blipFill>
        <p:spPr>
          <a:xfrm>
            <a:off x="8219" y="865529"/>
            <a:ext cx="9144000" cy="4867727"/>
          </a:xfrm>
          <a:prstGeom prst="rect">
            <a:avLst/>
          </a:prstGeom>
        </p:spPr>
      </p:pic>
    </p:spTree>
    <p:extLst>
      <p:ext uri="{BB962C8B-B14F-4D97-AF65-F5344CB8AC3E}">
        <p14:creationId xmlns:p14="http://schemas.microsoft.com/office/powerpoint/2010/main" val="4911956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E23C38-4CEB-0AE8-DE7B-52B510916A20}"/>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AF8974A3-67B9-9245-A95B-66C91AD0F46C}"/>
              </a:ext>
            </a:extLst>
          </p:cNvPr>
          <p:cNvSpPr>
            <a:spLocks noGrp="1"/>
          </p:cNvSpPr>
          <p:nvPr>
            <p:ph type="title"/>
          </p:nvPr>
        </p:nvSpPr>
        <p:spPr>
          <a:xfrm>
            <a:off x="0" y="12998"/>
            <a:ext cx="9144000" cy="1143000"/>
          </a:xfrm>
        </p:spPr>
        <p:txBody>
          <a:bodyPr/>
          <a:lstStyle/>
          <a:p>
            <a:r>
              <a:rPr lang="hu-HU" sz="4000" b="1" dirty="0">
                <a:effectLst/>
                <a:latin typeface="Times New Roman" panose="02020603050405020304" pitchFamily="18" charset="0"/>
                <a:ea typeface="Times New Roman" panose="02020603050405020304" pitchFamily="18" charset="0"/>
              </a:rPr>
              <a:t>Iskola sportpálya felújítása</a:t>
            </a:r>
            <a:endParaRPr lang="hu-HU" sz="4000" dirty="0"/>
          </a:p>
        </p:txBody>
      </p:sp>
      <p:sp>
        <p:nvSpPr>
          <p:cNvPr id="3" name="Tartalom helye 2">
            <a:extLst>
              <a:ext uri="{FF2B5EF4-FFF2-40B4-BE49-F238E27FC236}">
                <a16:creationId xmlns:a16="http://schemas.microsoft.com/office/drawing/2014/main" id="{F9E4095F-EA3D-EE62-2A9A-B2848B5EFFB8}"/>
              </a:ext>
            </a:extLst>
          </p:cNvPr>
          <p:cNvSpPr>
            <a:spLocks noGrp="1"/>
          </p:cNvSpPr>
          <p:nvPr>
            <p:ph idx="1"/>
          </p:nvPr>
        </p:nvSpPr>
        <p:spPr>
          <a:xfrm>
            <a:off x="457200" y="1340768"/>
            <a:ext cx="8229600" cy="4785395"/>
          </a:xfrm>
        </p:spPr>
        <p:txBody>
          <a:bodyPr/>
          <a:lstStyle/>
          <a:p>
            <a:pPr algn="just"/>
            <a:r>
              <a:rPr lang="hu-HU" sz="2800" dirty="0">
                <a:latin typeface="Times New Roman" panose="02020603050405020304" pitchFamily="18" charset="0"/>
                <a:cs typeface="Times New Roman" panose="02020603050405020304" pitchFamily="18" charset="0"/>
              </a:rPr>
              <a:t>Hazai forrásból önkormányzati fejlesztési feladatok ellátására</a:t>
            </a:r>
          </a:p>
          <a:p>
            <a:pPr algn="just"/>
            <a:r>
              <a:rPr lang="hu-HU" sz="2800" dirty="0">
                <a:latin typeface="Times New Roman" panose="02020603050405020304" pitchFamily="18" charset="0"/>
                <a:cs typeface="Times New Roman" panose="02020603050405020304" pitchFamily="18" charset="0"/>
              </a:rPr>
              <a:t>Támogatás:15.000.000</a:t>
            </a:r>
          </a:p>
          <a:p>
            <a:pPr algn="just"/>
            <a:r>
              <a:rPr lang="hu-HU" sz="2800" dirty="0">
                <a:latin typeface="Times New Roman" panose="02020603050405020304" pitchFamily="18" charset="0"/>
                <a:cs typeface="Times New Roman" panose="02020603050405020304" pitchFamily="18" charset="0"/>
              </a:rPr>
              <a:t>Tartalom: A Dorozsmai út 53. szám alatti Iskola aszfaltos kézilabda pályájának javítása, új aszfaltréteg kialakítása</a:t>
            </a:r>
          </a:p>
          <a:p>
            <a:pPr algn="just"/>
            <a:r>
              <a:rPr lang="hu-HU" sz="2800" dirty="0">
                <a:latin typeface="Times New Roman" panose="02020603050405020304" pitchFamily="18" charset="0"/>
                <a:cs typeface="Times New Roman" panose="02020603050405020304" pitchFamily="18" charset="0"/>
              </a:rPr>
              <a:t>Pályafestés</a:t>
            </a:r>
          </a:p>
          <a:p>
            <a:pPr algn="just"/>
            <a:r>
              <a:rPr lang="hu-HU" sz="2800" dirty="0">
                <a:latin typeface="Times New Roman" panose="02020603050405020304" pitchFamily="18" charset="0"/>
                <a:cs typeface="Times New Roman" panose="02020603050405020304" pitchFamily="18" charset="0"/>
              </a:rPr>
              <a:t>Kézilabda kapuk festése, új hálók felhelyezése</a:t>
            </a:r>
          </a:p>
          <a:p>
            <a:pPr algn="just"/>
            <a:r>
              <a:rPr lang="hu-HU" sz="2800" dirty="0">
                <a:latin typeface="Times New Roman" panose="02020603050405020304" pitchFamily="18" charset="0"/>
                <a:cs typeface="Times New Roman" panose="02020603050405020304" pitchFamily="18" charset="0"/>
              </a:rPr>
              <a:t>Új kosárlabda palánkok felszerelése</a:t>
            </a:r>
          </a:p>
          <a:p>
            <a:pPr algn="just"/>
            <a:endParaRPr lang="hu-HU" sz="2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hu-HU" dirty="0"/>
          </a:p>
        </p:txBody>
      </p:sp>
    </p:spTree>
    <p:extLst>
      <p:ext uri="{BB962C8B-B14F-4D97-AF65-F5344CB8AC3E}">
        <p14:creationId xmlns:p14="http://schemas.microsoft.com/office/powerpoint/2010/main" val="18383450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Kép 6">
            <a:extLst>
              <a:ext uri="{FF2B5EF4-FFF2-40B4-BE49-F238E27FC236}">
                <a16:creationId xmlns:a16="http://schemas.microsoft.com/office/drawing/2014/main" id="{6F2D0A3C-7C35-E7C4-DDB9-8227A94E0BA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235406" y="1654043"/>
            <a:ext cx="5777332" cy="2669128"/>
          </a:xfrm>
          <a:prstGeom prst="rect">
            <a:avLst/>
          </a:prstGeom>
        </p:spPr>
      </p:pic>
      <p:pic>
        <p:nvPicPr>
          <p:cNvPr id="9" name="Kép 8">
            <a:extLst>
              <a:ext uri="{FF2B5EF4-FFF2-40B4-BE49-F238E27FC236}">
                <a16:creationId xmlns:a16="http://schemas.microsoft.com/office/drawing/2014/main" id="{6EC18FCF-DA96-B5CA-67FF-B8CEEA409C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1683333" y="1654044"/>
            <a:ext cx="5777333" cy="2669128"/>
          </a:xfrm>
          <a:prstGeom prst="rect">
            <a:avLst/>
          </a:prstGeom>
        </p:spPr>
      </p:pic>
      <p:pic>
        <p:nvPicPr>
          <p:cNvPr id="11" name="Kép 10">
            <a:extLst>
              <a:ext uri="{FF2B5EF4-FFF2-40B4-BE49-F238E27FC236}">
                <a16:creationId xmlns:a16="http://schemas.microsoft.com/office/drawing/2014/main" id="{0CBB637F-DDC4-E7CC-CC8C-93158C4BBDD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4602074" y="1654045"/>
            <a:ext cx="5777330" cy="2669127"/>
          </a:xfrm>
          <a:prstGeom prst="rect">
            <a:avLst/>
          </a:prstGeom>
        </p:spPr>
      </p:pic>
    </p:spTree>
    <p:extLst>
      <p:ext uri="{BB962C8B-B14F-4D97-AF65-F5344CB8AC3E}">
        <p14:creationId xmlns:p14="http://schemas.microsoft.com/office/powerpoint/2010/main" val="29518608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3B8BE845-719E-5CA1-0848-204E0E46F88A}"/>
              </a:ext>
            </a:extLst>
          </p:cNvPr>
          <p:cNvSpPr>
            <a:spLocks noGrp="1"/>
          </p:cNvSpPr>
          <p:nvPr>
            <p:ph type="title"/>
          </p:nvPr>
        </p:nvSpPr>
        <p:spPr>
          <a:xfrm>
            <a:off x="0" y="0"/>
            <a:ext cx="9144000" cy="1143000"/>
          </a:xfrm>
        </p:spPr>
        <p:txBody>
          <a:bodyPr/>
          <a:lstStyle/>
          <a:p>
            <a:r>
              <a:rPr lang="hu-HU" sz="4000" b="1" dirty="0">
                <a:latin typeface="Times New Roman" panose="02020603050405020304" pitchFamily="18" charset="0"/>
                <a:cs typeface="Times New Roman" panose="02020603050405020304" pitchFamily="18" charset="0"/>
              </a:rPr>
              <a:t>Magyar Falu Program - Közvilágítás csere</a:t>
            </a:r>
          </a:p>
        </p:txBody>
      </p:sp>
      <p:sp>
        <p:nvSpPr>
          <p:cNvPr id="3" name="Tartalom helye 2">
            <a:extLst>
              <a:ext uri="{FF2B5EF4-FFF2-40B4-BE49-F238E27FC236}">
                <a16:creationId xmlns:a16="http://schemas.microsoft.com/office/drawing/2014/main" id="{6992FD4A-BED9-E19A-2199-F9D0983797AD}"/>
              </a:ext>
            </a:extLst>
          </p:cNvPr>
          <p:cNvSpPr>
            <a:spLocks noGrp="1"/>
          </p:cNvSpPr>
          <p:nvPr>
            <p:ph idx="1"/>
          </p:nvPr>
        </p:nvSpPr>
        <p:spPr/>
        <p:txBody>
          <a:bodyPr/>
          <a:lstStyle/>
          <a:p>
            <a:r>
              <a:rPr lang="hu-HU" sz="2800" dirty="0">
                <a:latin typeface="Times New Roman" panose="02020603050405020304" pitchFamily="18" charset="0"/>
                <a:cs typeface="Times New Roman" panose="02020603050405020304" pitchFamily="18" charset="0"/>
              </a:rPr>
              <a:t>Támogatás: 20.000.000 Ft</a:t>
            </a:r>
          </a:p>
          <a:p>
            <a:r>
              <a:rPr lang="hu-HU" sz="2800" dirty="0">
                <a:latin typeface="Times New Roman" panose="02020603050405020304" pitchFamily="18" charset="0"/>
                <a:cs typeface="Times New Roman" panose="02020603050405020304" pitchFamily="18" charset="0"/>
              </a:rPr>
              <a:t>Tartalom: régi világítótestek leszerelése korszerű </a:t>
            </a:r>
            <a:r>
              <a:rPr lang="hu-HU" sz="2800" dirty="0" err="1">
                <a:latin typeface="Times New Roman" panose="02020603050405020304" pitchFamily="18" charset="0"/>
                <a:cs typeface="Times New Roman" panose="02020603050405020304" pitchFamily="18" charset="0"/>
              </a:rPr>
              <a:t>ledes</a:t>
            </a:r>
            <a:r>
              <a:rPr lang="hu-HU" sz="2800" dirty="0">
                <a:latin typeface="Times New Roman" panose="02020603050405020304" pitchFamily="18" charset="0"/>
                <a:cs typeface="Times New Roman" panose="02020603050405020304" pitchFamily="18" charset="0"/>
              </a:rPr>
              <a:t> világítás kialakítása</a:t>
            </a:r>
          </a:p>
          <a:p>
            <a:r>
              <a:rPr lang="hu-HU" sz="2800" dirty="0">
                <a:latin typeface="Times New Roman" panose="02020603050405020304" pitchFamily="18" charset="0"/>
                <a:cs typeface="Times New Roman" panose="02020603050405020304" pitchFamily="18" charset="0"/>
              </a:rPr>
              <a:t>A program keretén belül település belterületén lévő közvilágítási lámpatestek 50%-a kerül lecserélésre</a:t>
            </a:r>
          </a:p>
        </p:txBody>
      </p:sp>
    </p:spTree>
    <p:extLst>
      <p:ext uri="{BB962C8B-B14F-4D97-AF65-F5344CB8AC3E}">
        <p14:creationId xmlns:p14="http://schemas.microsoft.com/office/powerpoint/2010/main" val="8793604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ép 4">
            <a:extLst>
              <a:ext uri="{FF2B5EF4-FFF2-40B4-BE49-F238E27FC236}">
                <a16:creationId xmlns:a16="http://schemas.microsoft.com/office/drawing/2014/main" id="{E00037A4-6E74-422A-1E4B-E80EAD8056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4875" y="620688"/>
            <a:ext cx="7334250" cy="4857750"/>
          </a:xfrm>
          <a:prstGeom prst="rect">
            <a:avLst/>
          </a:prstGeom>
        </p:spPr>
      </p:pic>
    </p:spTree>
    <p:extLst>
      <p:ext uri="{BB962C8B-B14F-4D97-AF65-F5344CB8AC3E}">
        <p14:creationId xmlns:p14="http://schemas.microsoft.com/office/powerpoint/2010/main" val="32469369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3C190C-5B5B-939C-0894-5DF898AF50E6}"/>
            </a:ext>
          </a:extLst>
        </p:cNvPr>
        <p:cNvGrpSpPr/>
        <p:nvPr/>
      </p:nvGrpSpPr>
      <p:grpSpPr>
        <a:xfrm>
          <a:off x="0" y="0"/>
          <a:ext cx="0" cy="0"/>
          <a:chOff x="0" y="0"/>
          <a:chExt cx="0" cy="0"/>
        </a:xfrm>
      </p:grpSpPr>
      <p:sp>
        <p:nvSpPr>
          <p:cNvPr id="27649" name="Rectangle 4">
            <a:extLst>
              <a:ext uri="{FF2B5EF4-FFF2-40B4-BE49-F238E27FC236}">
                <a16:creationId xmlns:a16="http://schemas.microsoft.com/office/drawing/2014/main" id="{5695EA76-AF02-9FB0-E7B1-DF27711302F1}"/>
              </a:ext>
            </a:extLst>
          </p:cNvPr>
          <p:cNvSpPr>
            <a:spLocks noGrp="1" noChangeArrowheads="1"/>
          </p:cNvSpPr>
          <p:nvPr>
            <p:ph type="ctrTitle"/>
          </p:nvPr>
        </p:nvSpPr>
        <p:spPr/>
        <p:txBody>
          <a:bodyPr/>
          <a:lstStyle/>
          <a:p>
            <a:pPr eaLnBrk="1" hangingPunct="1"/>
            <a:r>
              <a:rPr lang="hu-HU" sz="4000" b="1" dirty="0">
                <a:latin typeface="Times New Roman" pitchFamily="18" charset="0"/>
              </a:rPr>
              <a:t>Benyújtott, döntésre váró pályázatok</a:t>
            </a:r>
          </a:p>
        </p:txBody>
      </p:sp>
    </p:spTree>
    <p:extLst>
      <p:ext uri="{BB962C8B-B14F-4D97-AF65-F5344CB8AC3E}">
        <p14:creationId xmlns:p14="http://schemas.microsoft.com/office/powerpoint/2010/main" val="155644524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D1D8D-C46F-16E5-3F50-B00391609E8F}"/>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3AC82A6F-D3AF-2291-BB91-5C616FD77624}"/>
              </a:ext>
            </a:extLst>
          </p:cNvPr>
          <p:cNvSpPr>
            <a:spLocks noGrp="1"/>
          </p:cNvSpPr>
          <p:nvPr>
            <p:ph type="title"/>
          </p:nvPr>
        </p:nvSpPr>
        <p:spPr>
          <a:xfrm>
            <a:off x="0" y="160337"/>
            <a:ext cx="9144000" cy="1143000"/>
          </a:xfrm>
        </p:spPr>
        <p:txBody>
          <a:bodyPr/>
          <a:lstStyle/>
          <a:p>
            <a:r>
              <a:rPr lang="hu-HU" sz="4000" b="1" dirty="0" err="1">
                <a:latin typeface="Times New Roman" panose="02020603050405020304" pitchFamily="18" charset="0"/>
                <a:cs typeface="Times New Roman" panose="02020603050405020304" pitchFamily="18" charset="0"/>
              </a:rPr>
              <a:t>Interreg</a:t>
            </a:r>
            <a:r>
              <a:rPr lang="hu-HU" sz="4000" b="1" dirty="0">
                <a:latin typeface="Times New Roman" panose="02020603050405020304" pitchFamily="18" charset="0"/>
                <a:cs typeface="Times New Roman" panose="02020603050405020304" pitchFamily="18" charset="0"/>
              </a:rPr>
              <a:t> - IPA Magyarország–Szerbia Együttműködési Program</a:t>
            </a:r>
          </a:p>
        </p:txBody>
      </p:sp>
      <p:sp>
        <p:nvSpPr>
          <p:cNvPr id="3" name="Tartalom helye 2">
            <a:extLst>
              <a:ext uri="{FF2B5EF4-FFF2-40B4-BE49-F238E27FC236}">
                <a16:creationId xmlns:a16="http://schemas.microsoft.com/office/drawing/2014/main" id="{1A5563C2-86AD-D6E3-46D4-BFBED9ABFAE5}"/>
              </a:ext>
            </a:extLst>
          </p:cNvPr>
          <p:cNvSpPr>
            <a:spLocks noGrp="1"/>
          </p:cNvSpPr>
          <p:nvPr>
            <p:ph idx="1"/>
          </p:nvPr>
        </p:nvSpPr>
        <p:spPr>
          <a:xfrm>
            <a:off x="457200" y="1484784"/>
            <a:ext cx="8229600" cy="4525963"/>
          </a:xfrm>
        </p:spPr>
        <p:txBody>
          <a:bodyPr/>
          <a:lstStyle/>
          <a:p>
            <a:pPr algn="just"/>
            <a:r>
              <a:rPr lang="hu-HU" sz="2800" dirty="0">
                <a:latin typeface="Times New Roman" panose="02020603050405020304" pitchFamily="18" charset="0"/>
                <a:cs typeface="Times New Roman" panose="02020603050405020304" pitchFamily="18" charset="0"/>
              </a:rPr>
              <a:t>„</a:t>
            </a:r>
            <a:r>
              <a:rPr lang="hu-HU" sz="2800" dirty="0" err="1">
                <a:latin typeface="Times New Roman" panose="02020603050405020304" pitchFamily="18" charset="0"/>
                <a:cs typeface="Times New Roman" panose="02020603050405020304" pitchFamily="18" charset="0"/>
              </a:rPr>
              <a:t>Connecting</a:t>
            </a:r>
            <a:r>
              <a:rPr lang="hu-HU" sz="2800" dirty="0">
                <a:latin typeface="Times New Roman" panose="02020603050405020304" pitchFamily="18" charset="0"/>
                <a:cs typeface="Times New Roman" panose="02020603050405020304" pitchFamily="18" charset="0"/>
              </a:rPr>
              <a:t> </a:t>
            </a:r>
            <a:r>
              <a:rPr lang="hu-HU" sz="2800" dirty="0" err="1">
                <a:latin typeface="Times New Roman" panose="02020603050405020304" pitchFamily="18" charset="0"/>
                <a:cs typeface="Times New Roman" panose="02020603050405020304" pitchFamily="18" charset="0"/>
              </a:rPr>
              <a:t>Grapevine</a:t>
            </a:r>
            <a:r>
              <a:rPr lang="hu-HU" sz="2800" dirty="0">
                <a:latin typeface="Times New Roman" panose="02020603050405020304" pitchFamily="18" charset="0"/>
                <a:cs typeface="Times New Roman" panose="02020603050405020304" pitchFamily="18" charset="0"/>
              </a:rPr>
              <a:t> </a:t>
            </a:r>
            <a:r>
              <a:rPr lang="hu-HU" sz="2800" dirty="0" err="1">
                <a:latin typeface="Times New Roman" panose="02020603050405020304" pitchFamily="18" charset="0"/>
                <a:cs typeface="Times New Roman" panose="02020603050405020304" pitchFamily="18" charset="0"/>
              </a:rPr>
              <a:t>Heritage</a:t>
            </a:r>
            <a:r>
              <a:rPr lang="hu-HU" sz="2800" dirty="0">
                <a:latin typeface="Times New Roman" panose="02020603050405020304" pitchFamily="18" charset="0"/>
                <a:cs typeface="Times New Roman" panose="02020603050405020304" pitchFamily="18" charset="0"/>
              </a:rPr>
              <a:t> and </a:t>
            </a:r>
            <a:r>
              <a:rPr lang="hu-HU" sz="2800" dirty="0" err="1">
                <a:latin typeface="Times New Roman" panose="02020603050405020304" pitchFamily="18" charset="0"/>
                <a:cs typeface="Times New Roman" panose="02020603050405020304" pitchFamily="18" charset="0"/>
              </a:rPr>
              <a:t>Folk</a:t>
            </a:r>
            <a:r>
              <a:rPr lang="hu-HU" sz="2800" dirty="0">
                <a:latin typeface="Times New Roman" panose="02020603050405020304" pitchFamily="18" charset="0"/>
                <a:cs typeface="Times New Roman" panose="02020603050405020304" pitchFamily="18" charset="0"/>
              </a:rPr>
              <a:t> </a:t>
            </a:r>
            <a:r>
              <a:rPr lang="hu-HU" sz="2800" dirty="0" err="1">
                <a:latin typeface="Times New Roman" panose="02020603050405020304" pitchFamily="18" charset="0"/>
                <a:cs typeface="Times New Roman" panose="02020603050405020304" pitchFamily="18" charset="0"/>
              </a:rPr>
              <a:t>Culture</a:t>
            </a:r>
            <a:r>
              <a:rPr lang="hu-HU" sz="2800" dirty="0">
                <a:latin typeface="Times New Roman" panose="02020603050405020304" pitchFamily="18" charset="0"/>
                <a:cs typeface="Times New Roman" panose="02020603050405020304" pitchFamily="18" charset="0"/>
              </a:rPr>
              <a:t> </a:t>
            </a:r>
            <a:r>
              <a:rPr lang="hu-HU" sz="2800" dirty="0" err="1">
                <a:latin typeface="Times New Roman" panose="02020603050405020304" pitchFamily="18" charset="0"/>
                <a:cs typeface="Times New Roman" panose="02020603050405020304" pitchFamily="18" charset="0"/>
              </a:rPr>
              <a:t>Across</a:t>
            </a:r>
            <a:r>
              <a:rPr lang="hu-HU" sz="2800" dirty="0">
                <a:latin typeface="Times New Roman" panose="02020603050405020304" pitchFamily="18" charset="0"/>
                <a:cs typeface="Times New Roman" panose="02020603050405020304" pitchFamily="18" charset="0"/>
              </a:rPr>
              <a:t> </a:t>
            </a:r>
            <a:r>
              <a:rPr lang="hu-HU" sz="2800" dirty="0" err="1">
                <a:latin typeface="Times New Roman" panose="02020603050405020304" pitchFamily="18" charset="0"/>
                <a:cs typeface="Times New Roman" panose="02020603050405020304" pitchFamily="18" charset="0"/>
              </a:rPr>
              <a:t>Borders</a:t>
            </a:r>
            <a:r>
              <a:rPr lang="hu-HU" sz="2800" dirty="0">
                <a:latin typeface="Times New Roman" panose="02020603050405020304" pitchFamily="18" charset="0"/>
                <a:cs typeface="Times New Roman" panose="02020603050405020304" pitchFamily="18" charset="0"/>
              </a:rPr>
              <a:t>” </a:t>
            </a:r>
          </a:p>
          <a:p>
            <a:pPr algn="just"/>
            <a:r>
              <a:rPr lang="hu-HU" sz="2800" dirty="0">
                <a:latin typeface="Times New Roman" panose="02020603050405020304" pitchFamily="18" charset="0"/>
                <a:cs typeface="Times New Roman" panose="02020603050405020304" pitchFamily="18" charset="0"/>
              </a:rPr>
              <a:t>Támogatás: 335.303 EUR (127.750.443 Ft)</a:t>
            </a:r>
          </a:p>
          <a:p>
            <a:pPr algn="just"/>
            <a:r>
              <a:rPr lang="hu-HU" sz="2800" dirty="0">
                <a:latin typeface="Times New Roman" panose="02020603050405020304" pitchFamily="18" charset="0"/>
                <a:cs typeface="Times New Roman" panose="02020603050405020304" pitchFamily="18" charset="0"/>
              </a:rPr>
              <a:t>Önerő: 17.647 EUR (6.723.507 Ft)</a:t>
            </a:r>
          </a:p>
          <a:p>
            <a:pPr algn="just"/>
            <a:r>
              <a:rPr lang="hu-HU" sz="2800" dirty="0">
                <a:latin typeface="Times New Roman" panose="02020603050405020304" pitchFamily="18" charset="0"/>
                <a:cs typeface="Times New Roman" panose="02020603050405020304" pitchFamily="18" charset="0"/>
              </a:rPr>
              <a:t>A beruházás teljes költségvetése 352.950 EUR (134.473.950 Ft)</a:t>
            </a:r>
          </a:p>
          <a:p>
            <a:pPr algn="just"/>
            <a:r>
              <a:rPr lang="hu-HU" sz="2800" dirty="0">
                <a:latin typeface="Times New Roman" panose="02020603050405020304" pitchFamily="18" charset="0"/>
                <a:cs typeface="Times New Roman" panose="02020603050405020304" pitchFamily="18" charset="0"/>
              </a:rPr>
              <a:t>Tartalom: A pályázati program keretében a Déryné Művelődési Ház és Könyvtár infrastrukturális felújítása és eszközbeszerzése valósul meg, valamint a 2027. és 2028. évi rendezvényeink színesednek.</a:t>
            </a:r>
          </a:p>
        </p:txBody>
      </p:sp>
    </p:spTree>
    <p:extLst>
      <p:ext uri="{BB962C8B-B14F-4D97-AF65-F5344CB8AC3E}">
        <p14:creationId xmlns:p14="http://schemas.microsoft.com/office/powerpoint/2010/main" val="14470645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B5F3B2A5-ACEA-09E2-EFD8-0C44BC7F94E8}"/>
              </a:ext>
            </a:extLst>
          </p:cNvPr>
          <p:cNvSpPr>
            <a:spLocks noGrp="1"/>
          </p:cNvSpPr>
          <p:nvPr>
            <p:ph type="title"/>
          </p:nvPr>
        </p:nvSpPr>
        <p:spPr>
          <a:xfrm>
            <a:off x="0" y="160337"/>
            <a:ext cx="9144000" cy="1143000"/>
          </a:xfrm>
        </p:spPr>
        <p:txBody>
          <a:bodyPr/>
          <a:lstStyle/>
          <a:p>
            <a:r>
              <a:rPr lang="hu-HU" sz="4000" b="1" dirty="0">
                <a:effectLst/>
                <a:latin typeface="Times New Roman" panose="02020603050405020304" pitchFamily="18" charset="0"/>
                <a:ea typeface="Times New Roman" panose="02020603050405020304" pitchFamily="18" charset="0"/>
              </a:rPr>
              <a:t>Vidéki közösségi környezet fejlesztése a Mórahalmi járás területén</a:t>
            </a:r>
            <a:endParaRPr lang="hu-HU" sz="4000" dirty="0"/>
          </a:p>
        </p:txBody>
      </p:sp>
      <p:sp>
        <p:nvSpPr>
          <p:cNvPr id="3" name="Tartalom helye 2">
            <a:extLst>
              <a:ext uri="{FF2B5EF4-FFF2-40B4-BE49-F238E27FC236}">
                <a16:creationId xmlns:a16="http://schemas.microsoft.com/office/drawing/2014/main" id="{96D4312F-FC55-A043-107D-FB3D4A851A6C}"/>
              </a:ext>
            </a:extLst>
          </p:cNvPr>
          <p:cNvSpPr>
            <a:spLocks noGrp="1"/>
          </p:cNvSpPr>
          <p:nvPr>
            <p:ph idx="1"/>
          </p:nvPr>
        </p:nvSpPr>
        <p:spPr/>
        <p:txBody>
          <a:bodyPr/>
          <a:lstStyle/>
          <a:p>
            <a:r>
              <a:rPr lang="hu-HU" sz="2800" dirty="0">
                <a:latin typeface="Times New Roman" panose="02020603050405020304" pitchFamily="18" charset="0"/>
                <a:cs typeface="Times New Roman" panose="02020603050405020304" pitchFamily="18" charset="0"/>
              </a:rPr>
              <a:t>LEADER program </a:t>
            </a:r>
          </a:p>
          <a:p>
            <a:r>
              <a:rPr lang="hu-HU" sz="2800" dirty="0">
                <a:latin typeface="Times New Roman" panose="02020603050405020304" pitchFamily="18" charset="0"/>
                <a:cs typeface="Times New Roman" panose="02020603050405020304" pitchFamily="18" charset="0"/>
              </a:rPr>
              <a:t>A felhívás kódszáma: KAP-RD57-045-25)</a:t>
            </a:r>
          </a:p>
          <a:p>
            <a:r>
              <a:rPr lang="hu-HU" sz="2800" dirty="0">
                <a:latin typeface="Times New Roman" panose="02020603050405020304" pitchFamily="18" charset="0"/>
                <a:cs typeface="Times New Roman" panose="02020603050405020304" pitchFamily="18" charset="0"/>
              </a:rPr>
              <a:t>Támogatás: 24.339.745 Ft</a:t>
            </a:r>
          </a:p>
          <a:p>
            <a:r>
              <a:rPr lang="hu-HU" sz="2800" dirty="0">
                <a:latin typeface="Times New Roman" panose="02020603050405020304" pitchFamily="18" charset="0"/>
                <a:cs typeface="Times New Roman" panose="02020603050405020304" pitchFamily="18" charset="0"/>
              </a:rPr>
              <a:t>Önerő: 2.564.539 Ft</a:t>
            </a:r>
          </a:p>
          <a:p>
            <a:r>
              <a:rPr lang="hu-HU" sz="2800" dirty="0">
                <a:latin typeface="Times New Roman" panose="02020603050405020304" pitchFamily="18" charset="0"/>
                <a:cs typeface="Times New Roman" panose="02020603050405020304" pitchFamily="18" charset="0"/>
              </a:rPr>
              <a:t>Tartalom: Üllés, Dorozsmai út 55. szám alatti kádárműhely és bemutató terem kerül felújításra.</a:t>
            </a:r>
          </a:p>
          <a:p>
            <a:endParaRPr lang="hu-HU" dirty="0"/>
          </a:p>
        </p:txBody>
      </p:sp>
    </p:spTree>
    <p:extLst>
      <p:ext uri="{BB962C8B-B14F-4D97-AF65-F5344CB8AC3E}">
        <p14:creationId xmlns:p14="http://schemas.microsoft.com/office/powerpoint/2010/main" val="6485843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ép 4">
            <a:extLst>
              <a:ext uri="{FF2B5EF4-FFF2-40B4-BE49-F238E27FC236}">
                <a16:creationId xmlns:a16="http://schemas.microsoft.com/office/drawing/2014/main" id="{56B9138D-6101-7B06-258C-E9FD17E08DE5}"/>
              </a:ext>
            </a:extLst>
          </p:cNvPr>
          <p:cNvPicPr>
            <a:picLocks noChangeAspect="1"/>
          </p:cNvPicPr>
          <p:nvPr/>
        </p:nvPicPr>
        <p:blipFill>
          <a:blip r:embed="rId2"/>
          <a:stretch>
            <a:fillRect/>
          </a:stretch>
        </p:blipFill>
        <p:spPr>
          <a:xfrm>
            <a:off x="1932279" y="260648"/>
            <a:ext cx="5279442" cy="5803795"/>
          </a:xfrm>
          <a:prstGeom prst="rect">
            <a:avLst/>
          </a:prstGeom>
        </p:spPr>
      </p:pic>
    </p:spTree>
    <p:extLst>
      <p:ext uri="{BB962C8B-B14F-4D97-AF65-F5344CB8AC3E}">
        <p14:creationId xmlns:p14="http://schemas.microsoft.com/office/powerpoint/2010/main" val="169898015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EEB9A-82DB-9C23-53E7-68DF255D7D99}"/>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0BFCBBF0-30F9-1246-2BBA-535E030F6610}"/>
              </a:ext>
            </a:extLst>
          </p:cNvPr>
          <p:cNvSpPr>
            <a:spLocks noGrp="1"/>
          </p:cNvSpPr>
          <p:nvPr>
            <p:ph type="title"/>
          </p:nvPr>
        </p:nvSpPr>
        <p:spPr>
          <a:xfrm>
            <a:off x="0" y="160337"/>
            <a:ext cx="9144000" cy="1143000"/>
          </a:xfrm>
        </p:spPr>
        <p:txBody>
          <a:bodyPr/>
          <a:lstStyle/>
          <a:p>
            <a:r>
              <a:rPr lang="hu-HU" sz="4000" b="1" dirty="0">
                <a:latin typeface="Times New Roman" panose="02020603050405020304" pitchFamily="18" charset="0"/>
                <a:cs typeface="Times New Roman" panose="02020603050405020304" pitchFamily="18" charset="0"/>
              </a:rPr>
              <a:t>Magyar Falu Program –Konyha fejlesztése</a:t>
            </a:r>
          </a:p>
        </p:txBody>
      </p:sp>
      <p:sp>
        <p:nvSpPr>
          <p:cNvPr id="3" name="Tartalom helye 2">
            <a:extLst>
              <a:ext uri="{FF2B5EF4-FFF2-40B4-BE49-F238E27FC236}">
                <a16:creationId xmlns:a16="http://schemas.microsoft.com/office/drawing/2014/main" id="{E5671336-8C9A-7627-A497-C0C64F69E95F}"/>
              </a:ext>
            </a:extLst>
          </p:cNvPr>
          <p:cNvSpPr>
            <a:spLocks noGrp="1"/>
          </p:cNvSpPr>
          <p:nvPr>
            <p:ph idx="1"/>
          </p:nvPr>
        </p:nvSpPr>
        <p:spPr/>
        <p:txBody>
          <a:bodyPr/>
          <a:lstStyle/>
          <a:p>
            <a:pPr algn="just"/>
            <a:r>
              <a:rPr lang="hu-HU" sz="2400" dirty="0">
                <a:latin typeface="Times New Roman" panose="02020603050405020304" pitchFamily="18" charset="0"/>
                <a:cs typeface="Times New Roman" panose="02020603050405020304" pitchFamily="18" charset="0"/>
              </a:rPr>
              <a:t>Támogatás: 15.000.000 Ft</a:t>
            </a:r>
          </a:p>
          <a:p>
            <a:pPr algn="just"/>
            <a:r>
              <a:rPr lang="hu-HU" sz="2400" dirty="0">
                <a:latin typeface="Times New Roman" panose="02020603050405020304" pitchFamily="18" charset="0"/>
                <a:cs typeface="Times New Roman" panose="02020603050405020304" pitchFamily="18" charset="0"/>
              </a:rPr>
              <a:t>Tartalom: az önkormányzati konyha épületének meglévő 3x80A teljesítményének bővítése 3x125A-re. Ezzel együtt új mérőóra szekrény kerül kialakításra. A konyha épületén belül a régi elavult elosztó szekrény helyett egy új elosztó szekrény kerül beszerelésre. A versenyképes járások program keretén belül beszerzett új gépekhez teljesen új hálózatót alakítunk ki a régi alumínium vezetékek megszüntetésével együtt. A bontással járó munkálatokat követően a falak javítása, festése is szerepel a pályázatban.</a:t>
            </a:r>
          </a:p>
          <a:p>
            <a:endParaRPr lang="hu-HU" sz="2400" dirty="0"/>
          </a:p>
        </p:txBody>
      </p:sp>
    </p:spTree>
    <p:extLst>
      <p:ext uri="{BB962C8B-B14F-4D97-AF65-F5344CB8AC3E}">
        <p14:creationId xmlns:p14="http://schemas.microsoft.com/office/powerpoint/2010/main" val="32332931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52D8BD13-8D14-0AD1-ADCE-81B9B1E4B578}"/>
              </a:ext>
            </a:extLst>
          </p:cNvPr>
          <p:cNvSpPr>
            <a:spLocks noGrp="1"/>
          </p:cNvSpPr>
          <p:nvPr>
            <p:ph type="title"/>
          </p:nvPr>
        </p:nvSpPr>
        <p:spPr>
          <a:xfrm>
            <a:off x="0" y="160337"/>
            <a:ext cx="9144000" cy="1143000"/>
          </a:xfrm>
        </p:spPr>
        <p:txBody>
          <a:bodyPr/>
          <a:lstStyle/>
          <a:p>
            <a:r>
              <a:rPr lang="hu-HU" sz="4000" b="1" dirty="0">
                <a:latin typeface="Times New Roman" panose="02020603050405020304" pitchFamily="18" charset="0"/>
                <a:cs typeface="Times New Roman" panose="02020603050405020304" pitchFamily="18" charset="0"/>
              </a:rPr>
              <a:t>Forráskút-Üllés településeket összekötő kerékpárút fejlesztése</a:t>
            </a:r>
          </a:p>
        </p:txBody>
      </p:sp>
      <p:sp>
        <p:nvSpPr>
          <p:cNvPr id="3" name="Tartalom helye 2">
            <a:extLst>
              <a:ext uri="{FF2B5EF4-FFF2-40B4-BE49-F238E27FC236}">
                <a16:creationId xmlns:a16="http://schemas.microsoft.com/office/drawing/2014/main" id="{87F5D93C-E5A6-3E49-EA2E-02E3C5A2A4D5}"/>
              </a:ext>
            </a:extLst>
          </p:cNvPr>
          <p:cNvSpPr>
            <a:spLocks noGrp="1"/>
          </p:cNvSpPr>
          <p:nvPr>
            <p:ph idx="1"/>
          </p:nvPr>
        </p:nvSpPr>
        <p:spPr/>
        <p:txBody>
          <a:bodyPr/>
          <a:lstStyle/>
          <a:p>
            <a:pPr algn="just"/>
            <a:r>
              <a:rPr lang="hu-HU" sz="2800" dirty="0">
                <a:latin typeface="Times New Roman" panose="02020603050405020304" pitchFamily="18" charset="0"/>
                <a:cs typeface="Times New Roman" panose="02020603050405020304" pitchFamily="18" charset="0"/>
              </a:rPr>
              <a:t>TOP Plusz 1.2.1-21 kódszámú, „Élhető települések” c. pályázati felhívás </a:t>
            </a:r>
          </a:p>
          <a:p>
            <a:r>
              <a:rPr lang="hu-HU" sz="2800" dirty="0">
                <a:latin typeface="Times New Roman" panose="02020603050405020304" pitchFamily="18" charset="0"/>
                <a:cs typeface="Times New Roman" panose="02020603050405020304" pitchFamily="18" charset="0"/>
              </a:rPr>
              <a:t>Támogatás: 460 millió Ft</a:t>
            </a:r>
          </a:p>
          <a:p>
            <a:pPr algn="just"/>
            <a:r>
              <a:rPr lang="hu-HU" sz="2800" dirty="0">
                <a:latin typeface="Times New Roman" panose="02020603050405020304" pitchFamily="18" charset="0"/>
                <a:cs typeface="Times New Roman" panose="02020603050405020304" pitchFamily="18" charset="0"/>
              </a:rPr>
              <a:t>Tartalom: településeket összekötő kerékpárút építése kb. 900 méter hosszon. Jelenleg a kiviteli tervek készülnek</a:t>
            </a:r>
            <a:r>
              <a:rPr lang="es-ES" sz="2800" dirty="0">
                <a:latin typeface="Times New Roman" panose="02020603050405020304" pitchFamily="18" charset="0"/>
                <a:cs typeface="Times New Roman" panose="02020603050405020304" pitchFamily="18" charset="0"/>
              </a:rPr>
              <a:t>, az engedélyezési eljárás folyamatban van.</a:t>
            </a:r>
            <a:endParaRPr lang="hu-HU" sz="2800" dirty="0">
              <a:latin typeface="Times New Roman" panose="02020603050405020304" pitchFamily="18" charset="0"/>
              <a:cs typeface="Times New Roman" panose="02020603050405020304" pitchFamily="18" charset="0"/>
            </a:endParaRPr>
          </a:p>
          <a:p>
            <a:endParaRPr lang="hu-HU" sz="2800" dirty="0"/>
          </a:p>
        </p:txBody>
      </p:sp>
    </p:spTree>
    <p:extLst>
      <p:ext uri="{BB962C8B-B14F-4D97-AF65-F5344CB8AC3E}">
        <p14:creationId xmlns:p14="http://schemas.microsoft.com/office/powerpoint/2010/main" val="272389976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ép 3">
            <a:extLst>
              <a:ext uri="{FF2B5EF4-FFF2-40B4-BE49-F238E27FC236}">
                <a16:creationId xmlns:a16="http://schemas.microsoft.com/office/drawing/2014/main" id="{5E889D57-50F9-7710-6503-592D807CFCAD}"/>
              </a:ext>
            </a:extLst>
          </p:cNvPr>
          <p:cNvPicPr>
            <a:picLocks noChangeAspect="1"/>
          </p:cNvPicPr>
          <p:nvPr/>
        </p:nvPicPr>
        <p:blipFill rotWithShape="1">
          <a:blip r:embed="rId2">
            <a:extLst>
              <a:ext uri="{28A0092B-C50C-407E-A947-70E740481C1C}">
                <a14:useLocalDpi xmlns:a14="http://schemas.microsoft.com/office/drawing/2010/main" val="0"/>
              </a:ext>
            </a:extLst>
          </a:blip>
          <a:srcRect r="5858"/>
          <a:stretch/>
        </p:blipFill>
        <p:spPr>
          <a:xfrm>
            <a:off x="-9442" y="3076"/>
            <a:ext cx="9153442" cy="6854924"/>
          </a:xfrm>
          <a:prstGeom prst="rect">
            <a:avLst/>
          </a:prstGeom>
        </p:spPr>
      </p:pic>
    </p:spTree>
    <p:extLst>
      <p:ext uri="{BB962C8B-B14F-4D97-AF65-F5344CB8AC3E}">
        <p14:creationId xmlns:p14="http://schemas.microsoft.com/office/powerpoint/2010/main" val="41119221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ép 4">
            <a:extLst>
              <a:ext uri="{FF2B5EF4-FFF2-40B4-BE49-F238E27FC236}">
                <a16:creationId xmlns:a16="http://schemas.microsoft.com/office/drawing/2014/main" id="{E1FDD40A-1C50-23C2-F3FC-C282FA8E629D}"/>
              </a:ext>
            </a:extLst>
          </p:cNvPr>
          <p:cNvPicPr>
            <a:picLocks noChangeAspect="1"/>
          </p:cNvPicPr>
          <p:nvPr/>
        </p:nvPicPr>
        <p:blipFill>
          <a:blip r:embed="rId2"/>
          <a:srcRect l="388"/>
          <a:stretch>
            <a:fillRect/>
          </a:stretch>
        </p:blipFill>
        <p:spPr>
          <a:xfrm>
            <a:off x="0" y="1196752"/>
            <a:ext cx="9144000" cy="3831664"/>
          </a:xfrm>
          <a:prstGeom prst="rect">
            <a:avLst/>
          </a:prstGeom>
        </p:spPr>
      </p:pic>
    </p:spTree>
    <p:extLst>
      <p:ext uri="{BB962C8B-B14F-4D97-AF65-F5344CB8AC3E}">
        <p14:creationId xmlns:p14="http://schemas.microsoft.com/office/powerpoint/2010/main" val="32679036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A0573F-92EB-EFA3-85A4-621DC6D757A8}"/>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08E5E1DB-AA28-E434-28A4-552ACC0116AC}"/>
              </a:ext>
            </a:extLst>
          </p:cNvPr>
          <p:cNvSpPr>
            <a:spLocks noGrp="1"/>
          </p:cNvSpPr>
          <p:nvPr>
            <p:ph type="title"/>
          </p:nvPr>
        </p:nvSpPr>
        <p:spPr>
          <a:xfrm>
            <a:off x="7507" y="31324"/>
            <a:ext cx="9144000" cy="1143000"/>
          </a:xfrm>
        </p:spPr>
        <p:txBody>
          <a:bodyPr/>
          <a:lstStyle/>
          <a:p>
            <a:r>
              <a:rPr lang="hu-HU" sz="4000" b="1" dirty="0">
                <a:latin typeface="Times New Roman" panose="02020603050405020304" pitchFamily="18" charset="0"/>
                <a:cs typeface="Times New Roman" panose="02020603050405020304" pitchFamily="18" charset="0"/>
              </a:rPr>
              <a:t>Közút fejlesztés térségünkben</a:t>
            </a:r>
          </a:p>
        </p:txBody>
      </p:sp>
      <p:sp>
        <p:nvSpPr>
          <p:cNvPr id="3" name="Tartalom helye 2">
            <a:extLst>
              <a:ext uri="{FF2B5EF4-FFF2-40B4-BE49-F238E27FC236}">
                <a16:creationId xmlns:a16="http://schemas.microsoft.com/office/drawing/2014/main" id="{3FA82A84-A085-6D7C-5147-F27A720D1715}"/>
              </a:ext>
            </a:extLst>
          </p:cNvPr>
          <p:cNvSpPr>
            <a:spLocks noGrp="1"/>
          </p:cNvSpPr>
          <p:nvPr>
            <p:ph idx="1"/>
          </p:nvPr>
        </p:nvSpPr>
        <p:spPr/>
        <p:txBody>
          <a:bodyPr/>
          <a:lstStyle/>
          <a:p>
            <a:pPr algn="just"/>
            <a:r>
              <a:rPr lang="hu-HU" sz="2800" dirty="0">
                <a:latin typeface="Times New Roman" panose="02020603050405020304" pitchFamily="18" charset="0"/>
                <a:cs typeface="Times New Roman" panose="02020603050405020304" pitchFamily="18" charset="0"/>
              </a:rPr>
              <a:t>Forráskút Fő utcát és Üllés belterületi határát összekötő útszakasz felújítása. Az 5426 sz. és a 5408 sz. jelű közút szakaszok összesen 5,7 km hosszúságban kaptak új aszfalt réteget, valamint padka és árok rendezést.</a:t>
            </a:r>
          </a:p>
          <a:p>
            <a:pPr algn="just"/>
            <a:r>
              <a:rPr lang="hu-HU" sz="2800" dirty="0">
                <a:latin typeface="Times New Roman" panose="02020603050405020304" pitchFamily="18" charset="0"/>
                <a:cs typeface="Times New Roman" panose="02020603050405020304" pitchFamily="18" charset="0"/>
              </a:rPr>
              <a:t>Az 5422 sz. jelű közút </a:t>
            </a:r>
            <a:r>
              <a:rPr lang="hu-HU" sz="2800" dirty="0" err="1">
                <a:latin typeface="Times New Roman" panose="02020603050405020304" pitchFamily="18" charset="0"/>
                <a:cs typeface="Times New Roman" panose="02020603050405020304" pitchFamily="18" charset="0"/>
              </a:rPr>
              <a:t>balástyai</a:t>
            </a:r>
            <a:r>
              <a:rPr lang="hu-HU" sz="2800" dirty="0">
                <a:latin typeface="Times New Roman" panose="02020603050405020304" pitchFamily="18" charset="0"/>
                <a:cs typeface="Times New Roman" panose="02020603050405020304" pitchFamily="18" charset="0"/>
              </a:rPr>
              <a:t> autópálya felhajtó szakasza és az 5405 sz. jelű közút Forráskút Fő utca közti szakasza 2026-ban 6,7 km hosszúságban kerül felújításra</a:t>
            </a:r>
            <a:r>
              <a:rPr lang="hu-HU" sz="2800">
                <a:latin typeface="Times New Roman" panose="02020603050405020304" pitchFamily="18" charset="0"/>
                <a:cs typeface="Times New Roman" panose="02020603050405020304" pitchFamily="18" charset="0"/>
              </a:rPr>
              <a:t>. </a:t>
            </a:r>
            <a:endParaRPr lang="hu-H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3368569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Kép 6">
            <a:extLst>
              <a:ext uri="{FF2B5EF4-FFF2-40B4-BE49-F238E27FC236}">
                <a16:creationId xmlns:a16="http://schemas.microsoft.com/office/drawing/2014/main" id="{DF0C5172-BC4D-56EC-15AF-A8B2ABA081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1804" y="116632"/>
            <a:ext cx="8100392" cy="5798641"/>
          </a:xfrm>
          <a:prstGeom prst="rect">
            <a:avLst/>
          </a:prstGeom>
        </p:spPr>
      </p:pic>
    </p:spTree>
    <p:extLst>
      <p:ext uri="{BB962C8B-B14F-4D97-AF65-F5344CB8AC3E}">
        <p14:creationId xmlns:p14="http://schemas.microsoft.com/office/powerpoint/2010/main" val="363993199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6A00A-F2ED-37D3-9347-BEEF2C8FF3F3}"/>
            </a:ext>
          </a:extLst>
        </p:cNvPr>
        <p:cNvGrpSpPr/>
        <p:nvPr/>
      </p:nvGrpSpPr>
      <p:grpSpPr>
        <a:xfrm>
          <a:off x="0" y="0"/>
          <a:ext cx="0" cy="0"/>
          <a:chOff x="0" y="0"/>
          <a:chExt cx="0" cy="0"/>
        </a:xfrm>
      </p:grpSpPr>
      <p:sp>
        <p:nvSpPr>
          <p:cNvPr id="27649" name="Rectangle 4">
            <a:extLst>
              <a:ext uri="{FF2B5EF4-FFF2-40B4-BE49-F238E27FC236}">
                <a16:creationId xmlns:a16="http://schemas.microsoft.com/office/drawing/2014/main" id="{221B4058-7A9E-00DB-275E-EBC3D11215F4}"/>
              </a:ext>
            </a:extLst>
          </p:cNvPr>
          <p:cNvSpPr>
            <a:spLocks noGrp="1" noChangeArrowheads="1"/>
          </p:cNvSpPr>
          <p:nvPr>
            <p:ph type="ctrTitle"/>
          </p:nvPr>
        </p:nvSpPr>
        <p:spPr/>
        <p:txBody>
          <a:bodyPr/>
          <a:lstStyle/>
          <a:p>
            <a:pPr eaLnBrk="1" hangingPunct="1"/>
            <a:r>
              <a:rPr lang="hu-HU" sz="4000" b="1" dirty="0">
                <a:latin typeface="Times New Roman" pitchFamily="18" charset="0"/>
              </a:rPr>
              <a:t>Fejlesztési tervek</a:t>
            </a:r>
          </a:p>
        </p:txBody>
      </p:sp>
    </p:spTree>
    <p:extLst>
      <p:ext uri="{BB962C8B-B14F-4D97-AF65-F5344CB8AC3E}">
        <p14:creationId xmlns:p14="http://schemas.microsoft.com/office/powerpoint/2010/main" val="136843267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7910965C-29D4-8938-7435-4C7FEF1131F3}"/>
              </a:ext>
            </a:extLst>
          </p:cNvPr>
          <p:cNvSpPr>
            <a:spLocks noGrp="1"/>
          </p:cNvSpPr>
          <p:nvPr>
            <p:ph type="title"/>
          </p:nvPr>
        </p:nvSpPr>
        <p:spPr/>
        <p:txBody>
          <a:bodyPr/>
          <a:lstStyle/>
          <a:p>
            <a:r>
              <a:rPr lang="hu-HU" sz="4000" b="1" dirty="0">
                <a:latin typeface="Times New Roman" panose="02020603050405020304" pitchFamily="18" charset="0"/>
                <a:cs typeface="Times New Roman" panose="02020603050405020304" pitchFamily="18" charset="0"/>
              </a:rPr>
              <a:t>Intézmények, közterületek felújítása, bővítése</a:t>
            </a:r>
          </a:p>
        </p:txBody>
      </p:sp>
      <p:sp>
        <p:nvSpPr>
          <p:cNvPr id="3" name="Tartalom helye 2">
            <a:extLst>
              <a:ext uri="{FF2B5EF4-FFF2-40B4-BE49-F238E27FC236}">
                <a16:creationId xmlns:a16="http://schemas.microsoft.com/office/drawing/2014/main" id="{A8B948DF-C19A-F765-360B-381ADFBFE7F8}"/>
              </a:ext>
            </a:extLst>
          </p:cNvPr>
          <p:cNvSpPr>
            <a:spLocks noGrp="1"/>
          </p:cNvSpPr>
          <p:nvPr>
            <p:ph idx="1"/>
          </p:nvPr>
        </p:nvSpPr>
        <p:spPr/>
        <p:txBody>
          <a:bodyPr/>
          <a:lstStyle/>
          <a:p>
            <a:pPr>
              <a:lnSpc>
                <a:spcPct val="107000"/>
              </a:lnSpc>
            </a:pPr>
            <a:r>
              <a:rPr lang="hu-HU" sz="2800" dirty="0">
                <a:effectLst/>
                <a:latin typeface="Times New Roman" panose="02020603050405020304" pitchFamily="18" charset="0"/>
                <a:ea typeface="Times New Roman" panose="02020603050405020304" pitchFamily="18" charset="0"/>
              </a:rPr>
              <a:t>Déryné Művelődési Ház és Könyvtár tetőterének beépítése</a:t>
            </a:r>
          </a:p>
          <a:p>
            <a:pPr>
              <a:lnSpc>
                <a:spcPct val="107000"/>
              </a:lnSpc>
            </a:pPr>
            <a:r>
              <a:rPr lang="hu-HU" sz="2800" dirty="0">
                <a:latin typeface="Times New Roman" panose="02020603050405020304" pitchFamily="18" charset="0"/>
                <a:ea typeface="Times New Roman" panose="02020603050405020304" pitchFamily="18" charset="0"/>
              </a:rPr>
              <a:t>Konyha fejlesztése</a:t>
            </a:r>
            <a:endParaRPr lang="hu-HU" sz="2800" dirty="0">
              <a:effectLst/>
              <a:latin typeface="Times New Roman" panose="02020603050405020304" pitchFamily="18" charset="0"/>
              <a:ea typeface="Times New Roman" panose="02020603050405020304" pitchFamily="18" charset="0"/>
            </a:endParaRPr>
          </a:p>
          <a:p>
            <a:pPr>
              <a:lnSpc>
                <a:spcPct val="107000"/>
              </a:lnSpc>
            </a:pPr>
            <a:r>
              <a:rPr lang="hu-HU" sz="2800" dirty="0">
                <a:effectLst/>
                <a:latin typeface="Times New Roman" panose="02020603050405020304" pitchFamily="18" charset="0"/>
                <a:ea typeface="Times New Roman" panose="02020603050405020304" pitchFamily="18" charset="0"/>
              </a:rPr>
              <a:t>Erdei iskola korszerűsítése</a:t>
            </a:r>
          </a:p>
          <a:p>
            <a:pPr>
              <a:lnSpc>
                <a:spcPct val="107000"/>
              </a:lnSpc>
            </a:pPr>
            <a:r>
              <a:rPr lang="hu-HU" sz="2800" dirty="0">
                <a:latin typeface="Times New Roman" panose="02020603050405020304" pitchFamily="18" charset="0"/>
                <a:ea typeface="Times New Roman" panose="02020603050405020304" pitchFamily="18" charset="0"/>
              </a:rPr>
              <a:t>Dorozsmai út csapadékvíz elvezető csatorna fejlesztése (Bali 23-tól az Iskoláig)</a:t>
            </a:r>
          </a:p>
          <a:p>
            <a:pPr>
              <a:lnSpc>
                <a:spcPct val="107000"/>
              </a:lnSpc>
            </a:pPr>
            <a:r>
              <a:rPr lang="hu-HU" sz="2800" dirty="0">
                <a:effectLst/>
                <a:latin typeface="Times New Roman" panose="02020603050405020304" pitchFamily="18" charset="0"/>
                <a:ea typeface="Times New Roman" panose="02020603050405020304" pitchFamily="18" charset="0"/>
              </a:rPr>
              <a:t>A meglévő kerékpárutak javítása (Bordány irányába)</a:t>
            </a:r>
          </a:p>
          <a:p>
            <a:pPr>
              <a:lnSpc>
                <a:spcPct val="107000"/>
              </a:lnSpc>
            </a:pPr>
            <a:r>
              <a:rPr lang="hu-HU" sz="2800" dirty="0">
                <a:latin typeface="Times New Roman" panose="02020603050405020304" pitchFamily="18" charset="0"/>
                <a:ea typeface="Times New Roman" panose="02020603050405020304" pitchFamily="18" charset="0"/>
              </a:rPr>
              <a:t>Belterületi utak </a:t>
            </a:r>
            <a:r>
              <a:rPr lang="hu-HU" sz="2800" dirty="0" err="1">
                <a:latin typeface="Times New Roman" panose="02020603050405020304" pitchFamily="18" charset="0"/>
                <a:ea typeface="Times New Roman" panose="02020603050405020304" pitchFamily="18" charset="0"/>
              </a:rPr>
              <a:t>kátyúzása</a:t>
            </a:r>
            <a:endParaRPr lang="hu-HU" sz="2800" dirty="0">
              <a:effectLst/>
              <a:latin typeface="Times New Roman" panose="02020603050405020304" pitchFamily="18" charset="0"/>
              <a:ea typeface="Times New Roman" panose="02020603050405020304" pitchFamily="18" charset="0"/>
            </a:endParaRPr>
          </a:p>
          <a:p>
            <a:endParaRPr lang="hu-HU" sz="2800" dirty="0"/>
          </a:p>
        </p:txBody>
      </p:sp>
    </p:spTree>
    <p:extLst>
      <p:ext uri="{BB962C8B-B14F-4D97-AF65-F5344CB8AC3E}">
        <p14:creationId xmlns:p14="http://schemas.microsoft.com/office/powerpoint/2010/main" val="97592954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3"/>
          <p:cNvSpPr>
            <a:spLocks noGrp="1" noChangeArrowheads="1"/>
          </p:cNvSpPr>
          <p:nvPr>
            <p:ph type="body" idx="1"/>
          </p:nvPr>
        </p:nvSpPr>
        <p:spPr>
          <a:xfrm>
            <a:off x="250825" y="2319338"/>
            <a:ext cx="8497888" cy="3557587"/>
          </a:xfrm>
        </p:spPr>
        <p:txBody>
          <a:bodyPr/>
          <a:lstStyle/>
          <a:p>
            <a:pPr algn="ctr" eaLnBrk="1" hangingPunct="1">
              <a:buFontTx/>
              <a:buNone/>
            </a:pPr>
            <a:r>
              <a:rPr lang="hu-HU" sz="4400" dirty="0">
                <a:latin typeface="Times New Roman" pitchFamily="18" charset="0"/>
              </a:rPr>
              <a:t>Köszönöm megtisztelő figyelmüket!</a:t>
            </a:r>
          </a:p>
          <a:p>
            <a:pPr eaLnBrk="1" hangingPunct="1">
              <a:buFontTx/>
              <a:buNone/>
            </a:pPr>
            <a:endParaRPr lang="hu-HU" dirty="0">
              <a:latin typeface="Times New Roman" pitchFamily="18" charset="0"/>
            </a:endParaRPr>
          </a:p>
          <a:p>
            <a:pPr algn="r" eaLnBrk="1" hangingPunct="1">
              <a:buFontTx/>
              <a:buNone/>
            </a:pPr>
            <a:r>
              <a:rPr lang="hu-HU" dirty="0">
                <a:latin typeface="Times New Roman" pitchFamily="18" charset="0"/>
              </a:rPr>
              <a:t>Nagy Attila Gyula </a:t>
            </a:r>
          </a:p>
          <a:p>
            <a:pPr algn="r" eaLnBrk="1" hangingPunct="1">
              <a:buFontTx/>
              <a:buNone/>
            </a:pPr>
            <a:r>
              <a:rPr lang="hu-HU" dirty="0">
                <a:latin typeface="Times New Roman" pitchFamily="18" charset="0"/>
              </a:rPr>
              <a:t>polgármester</a:t>
            </a:r>
          </a:p>
        </p:txBody>
      </p:sp>
    </p:spTree>
  </p:cSld>
  <p:clrMapOvr>
    <a:masterClrMapping/>
  </p:clrMapOvr>
</p:sld>
</file>

<file path=ppt/theme/theme1.xml><?xml version="1.0" encoding="utf-8"?>
<a:theme xmlns:a="http://schemas.openxmlformats.org/drawingml/2006/main" name="Alapértelmezett terv">
  <a:themeElements>
    <a:clrScheme name="Alapértelmezett terv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Alapértelmezett terv">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None/>
          <a:tabLst/>
          <a:defRPr kumimoji="0" lang="hu-HU" sz="2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None/>
          <a:tabLst/>
          <a:defRPr kumimoji="0" lang="hu-HU" sz="2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Alapértelmezett terv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Alapértelmezett terv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Alapértelmezett terv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Alapértelmezett terv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Alapértelmezett terv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Alapértelmezett terv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Alapértelmezett terv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Alapértelmezett terv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Alapértelmezett terv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Alapértelmezett terv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Alapértelmezett terv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Alapértelmezett terv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10308</TotalTime>
  <Words>2070</Words>
  <Application>Microsoft Office PowerPoint</Application>
  <PresentationFormat>Diavetítés a képernyőre (4:3 oldalarány)</PresentationFormat>
  <Paragraphs>215</Paragraphs>
  <Slides>63</Slides>
  <Notes>0</Notes>
  <HiddenSlides>0</HiddenSlides>
  <MMClips>0</MMClips>
  <ScaleCrop>false</ScaleCrop>
  <HeadingPairs>
    <vt:vector size="6" baseType="variant">
      <vt:variant>
        <vt:lpstr>Használt betűtípusok</vt:lpstr>
      </vt:variant>
      <vt:variant>
        <vt:i4>2</vt:i4>
      </vt:variant>
      <vt:variant>
        <vt:lpstr>Téma</vt:lpstr>
      </vt:variant>
      <vt:variant>
        <vt:i4>1</vt:i4>
      </vt:variant>
      <vt:variant>
        <vt:lpstr>Diacímek</vt:lpstr>
      </vt:variant>
      <vt:variant>
        <vt:i4>63</vt:i4>
      </vt:variant>
    </vt:vector>
  </HeadingPairs>
  <TitlesOfParts>
    <vt:vector size="66" baseType="lpstr">
      <vt:lpstr>Arial</vt:lpstr>
      <vt:lpstr>Times New Roman</vt:lpstr>
      <vt:lpstr>Alapértelmezett terv</vt:lpstr>
      <vt:lpstr>KÖZMEGHALLGATÁS 2026.</vt:lpstr>
      <vt:lpstr>Bevételek 2025.</vt:lpstr>
      <vt:lpstr>Kiadások 2025.</vt:lpstr>
      <vt:lpstr>Iparűzési adó 2013-2025. bevételek</vt:lpstr>
      <vt:lpstr>A Képviselő-testület működése</vt:lpstr>
      <vt:lpstr>Demográfiai helyzet</vt:lpstr>
      <vt:lpstr>Lakáscélú támogatás</vt:lpstr>
      <vt:lpstr>Munkanélküliség</vt:lpstr>
      <vt:lpstr>Munkanélküliség</vt:lpstr>
      <vt:lpstr>Közfoglalkoztatás 2025.</vt:lpstr>
      <vt:lpstr>A Technikai Csoport és a közfoglalkoztatottak által elvégzett munkák, feladatok</vt:lpstr>
      <vt:lpstr>Szociális tűzifa</vt:lpstr>
      <vt:lpstr>Rendkívüli időjárás miatt lakosság részére biztosított tűzifa támogatás</vt:lpstr>
      <vt:lpstr>PowerPoint-bemutató</vt:lpstr>
      <vt:lpstr>Településrendezési Terv és Helyi Építési Szabályzat módosítása</vt:lpstr>
      <vt:lpstr>PowerPoint-bemutató</vt:lpstr>
      <vt:lpstr>PowerPoint-bemutató</vt:lpstr>
      <vt:lpstr>Fejlesztések, beruházások 2025.</vt:lpstr>
      <vt:lpstr>Szabadság tér</vt:lpstr>
      <vt:lpstr>PowerPoint-bemutató</vt:lpstr>
      <vt:lpstr>PowerPoint-bemutató</vt:lpstr>
      <vt:lpstr>PowerPoint-bemutató</vt:lpstr>
      <vt:lpstr>Árpád szobor</vt:lpstr>
      <vt:lpstr>PowerPoint-bemutató</vt:lpstr>
      <vt:lpstr>Folyamatban lévő pályázatok</vt:lpstr>
      <vt:lpstr>Óvodaudvar fejlesztése</vt:lpstr>
      <vt:lpstr>PowerPoint-bemutató</vt:lpstr>
      <vt:lpstr>Siposmalmot-Üllés településsel összekötő kerékpárút fejlesztése </vt:lpstr>
      <vt:lpstr>PowerPoint-bemutató</vt:lpstr>
      <vt:lpstr>PowerPoint-bemutató</vt:lpstr>
      <vt:lpstr>PowerPoint-bemutató</vt:lpstr>
      <vt:lpstr>PowerPoint-bemutató</vt:lpstr>
      <vt:lpstr>Siposmalmot-Üllés településsel összekötő kerékpárút fejlesztése, eszköz beszerzés</vt:lpstr>
      <vt:lpstr>PowerPoint-bemutató</vt:lpstr>
      <vt:lpstr>Siposmalmot-Üllés településsel összekötő kerékpárút fejlesztése, eszköz beszerzés</vt:lpstr>
      <vt:lpstr>PowerPoint-bemutató</vt:lpstr>
      <vt:lpstr>Helyi humán fejlesztések</vt:lpstr>
      <vt:lpstr>Benyújtott, megvalósításra váró pályázatok</vt:lpstr>
      <vt:lpstr>Versenyképes Járások Program – 1.</vt:lpstr>
      <vt:lpstr>Versenyképes Járások Program – 2.</vt:lpstr>
      <vt:lpstr>Magyar Falu Program – Ivartalanítási akció</vt:lpstr>
      <vt:lpstr>Iskola előtti gyalogátkelő biztonságosabbá tétele</vt:lpstr>
      <vt:lpstr>Iskola előtti gyalogátkelő biztonságosabbá tétele</vt:lpstr>
      <vt:lpstr>PowerPoint-bemutató</vt:lpstr>
      <vt:lpstr>PowerPoint-bemutató</vt:lpstr>
      <vt:lpstr>PowerPoint-bemutató</vt:lpstr>
      <vt:lpstr>Iskola sportpálya felújítása</vt:lpstr>
      <vt:lpstr>PowerPoint-bemutató</vt:lpstr>
      <vt:lpstr>Magyar Falu Program - Közvilágítás csere</vt:lpstr>
      <vt:lpstr>PowerPoint-bemutató</vt:lpstr>
      <vt:lpstr>Benyújtott, döntésre váró pályázatok</vt:lpstr>
      <vt:lpstr>Interreg - IPA Magyarország–Szerbia Együttműködési Program</vt:lpstr>
      <vt:lpstr>Vidéki közösségi környezet fejlesztése a Mórahalmi járás területén</vt:lpstr>
      <vt:lpstr>PowerPoint-bemutató</vt:lpstr>
      <vt:lpstr>Magyar Falu Program –Konyha fejlesztése</vt:lpstr>
      <vt:lpstr>Forráskút-Üllés településeket összekötő kerékpárút fejlesztése</vt:lpstr>
      <vt:lpstr>PowerPoint-bemutató</vt:lpstr>
      <vt:lpstr>PowerPoint-bemutató</vt:lpstr>
      <vt:lpstr>Közút fejlesztés térségünkben</vt:lpstr>
      <vt:lpstr>PowerPoint-bemutató</vt:lpstr>
      <vt:lpstr>Fejlesztési tervek</vt:lpstr>
      <vt:lpstr>Intézmények, közterületek felújítása, bővítése</vt:lpstr>
      <vt:lpstr>PowerPoint-bemutató</vt:lpstr>
    </vt:vector>
  </TitlesOfParts>
  <Company>PH Üllés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dia</dc:title>
  <dc:creator>ul-tkarolyne</dc:creator>
  <cp:lastModifiedBy>peti</cp:lastModifiedBy>
  <cp:revision>504</cp:revision>
  <cp:lastPrinted>2023-02-07T07:46:41Z</cp:lastPrinted>
  <dcterms:created xsi:type="dcterms:W3CDTF">2009-12-08T09:33:55Z</dcterms:created>
  <dcterms:modified xsi:type="dcterms:W3CDTF">2026-02-10T14:20:51Z</dcterms:modified>
</cp:coreProperties>
</file>